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DM Sans Bold" pitchFamily="2" charset="0"/>
      <p:regular r:id="rId18"/>
      <p:bold r:id="rId19"/>
    </p:embeddedFont>
    <p:embeddedFont>
      <p:font typeface="DM Sans Bold Italics" panose="020B0604020202020204" charset="0"/>
      <p:regular r:id="rId20"/>
    </p:embeddedFont>
    <p:embeddedFont>
      <p:font typeface="Lato 1" panose="020B0604020202020204" charset="0"/>
      <p:regular r:id="rId21"/>
    </p:embeddedFont>
    <p:embeddedFont>
      <p:font typeface="Lato 1 Bold" panose="020B0604020202020204" charset="0"/>
      <p:regular r:id="rId22"/>
    </p:embeddedFont>
    <p:embeddedFont>
      <p:font typeface="Lato 1 Italics"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82D202-3CF3-BA78-C1EB-9828C8C2CA8B}" v="8" dt="2023-10-12T13:43:23.100"/>
    <p1510:client id="{CAD31CF6-B9AA-621E-C7B1-1508291DB597}" v="429" dt="2023-10-12T13:42:04.5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a Smith" userId="S::louisa@trotman.co.uk::ca9fbc5c-14e3-42e4-85fa-f3c5fb56c291" providerId="AD" clId="Web-{CAD31CF6-B9AA-621E-C7B1-1508291DB597}"/>
    <pc:docChg chg="modSld">
      <pc:chgData name="Louisa Smith" userId="S::louisa@trotman.co.uk::ca9fbc5c-14e3-42e4-85fa-f3c5fb56c291" providerId="AD" clId="Web-{CAD31CF6-B9AA-621E-C7B1-1508291DB597}" dt="2023-10-12T13:42:04.523" v="229" actId="1076"/>
      <pc:docMkLst>
        <pc:docMk/>
      </pc:docMkLst>
      <pc:sldChg chg="modSp">
        <pc:chgData name="Louisa Smith" userId="S::louisa@trotman.co.uk::ca9fbc5c-14e3-42e4-85fa-f3c5fb56c291" providerId="AD" clId="Web-{CAD31CF6-B9AA-621E-C7B1-1508291DB597}" dt="2023-10-12T13:16:57.698" v="8" actId="20577"/>
        <pc:sldMkLst>
          <pc:docMk/>
          <pc:sldMk cId="0" sldId="257"/>
        </pc:sldMkLst>
        <pc:spChg chg="mod">
          <ac:chgData name="Louisa Smith" userId="S::louisa@trotman.co.uk::ca9fbc5c-14e3-42e4-85fa-f3c5fb56c291" providerId="AD" clId="Web-{CAD31CF6-B9AA-621E-C7B1-1508291DB597}" dt="2023-10-12T13:16:57.698" v="8" actId="20577"/>
          <ac:spMkLst>
            <pc:docMk/>
            <pc:sldMk cId="0" sldId="257"/>
            <ac:spMk id="2" creationId="{00000000-0000-0000-0000-000000000000}"/>
          </ac:spMkLst>
        </pc:spChg>
      </pc:sldChg>
      <pc:sldChg chg="modSp">
        <pc:chgData name="Louisa Smith" userId="S::louisa@trotman.co.uk::ca9fbc5c-14e3-42e4-85fa-f3c5fb56c291" providerId="AD" clId="Web-{CAD31CF6-B9AA-621E-C7B1-1508291DB597}" dt="2023-10-12T13:18:58.809" v="22" actId="20577"/>
        <pc:sldMkLst>
          <pc:docMk/>
          <pc:sldMk cId="0" sldId="259"/>
        </pc:sldMkLst>
        <pc:spChg chg="mod">
          <ac:chgData name="Louisa Smith" userId="S::louisa@trotman.co.uk::ca9fbc5c-14e3-42e4-85fa-f3c5fb56c291" providerId="AD" clId="Web-{CAD31CF6-B9AA-621E-C7B1-1508291DB597}" dt="2023-10-12T13:18:22.106" v="13" actId="20577"/>
          <ac:spMkLst>
            <pc:docMk/>
            <pc:sldMk cId="0" sldId="259"/>
            <ac:spMk id="5" creationId="{00000000-0000-0000-0000-000000000000}"/>
          </ac:spMkLst>
        </pc:spChg>
        <pc:spChg chg="mod">
          <ac:chgData name="Louisa Smith" userId="S::louisa@trotman.co.uk::ca9fbc5c-14e3-42e4-85fa-f3c5fb56c291" providerId="AD" clId="Web-{CAD31CF6-B9AA-621E-C7B1-1508291DB597}" dt="2023-10-12T13:18:58.809" v="22" actId="20577"/>
          <ac:spMkLst>
            <pc:docMk/>
            <pc:sldMk cId="0" sldId="259"/>
            <ac:spMk id="23" creationId="{00000000-0000-0000-0000-000000000000}"/>
          </ac:spMkLst>
        </pc:spChg>
        <pc:grpChg chg="ord">
          <ac:chgData name="Louisa Smith" userId="S::louisa@trotman.co.uk::ca9fbc5c-14e3-42e4-85fa-f3c5fb56c291" providerId="AD" clId="Web-{CAD31CF6-B9AA-621E-C7B1-1508291DB597}" dt="2023-10-12T13:18:14.777" v="9"/>
          <ac:grpSpMkLst>
            <pc:docMk/>
            <pc:sldMk cId="0" sldId="259"/>
            <ac:grpSpMk id="20" creationId="{00000000-0000-0000-0000-000000000000}"/>
          </ac:grpSpMkLst>
        </pc:grpChg>
      </pc:sldChg>
      <pc:sldChg chg="modSp">
        <pc:chgData name="Louisa Smith" userId="S::louisa@trotman.co.uk::ca9fbc5c-14e3-42e4-85fa-f3c5fb56c291" providerId="AD" clId="Web-{CAD31CF6-B9AA-621E-C7B1-1508291DB597}" dt="2023-10-12T13:23:57.456" v="68" actId="20577"/>
        <pc:sldMkLst>
          <pc:docMk/>
          <pc:sldMk cId="0" sldId="260"/>
        </pc:sldMkLst>
        <pc:spChg chg="mod">
          <ac:chgData name="Louisa Smith" userId="S::louisa@trotman.co.uk::ca9fbc5c-14e3-42e4-85fa-f3c5fb56c291" providerId="AD" clId="Web-{CAD31CF6-B9AA-621E-C7B1-1508291DB597}" dt="2023-10-12T13:20:04.342" v="24" actId="20577"/>
          <ac:spMkLst>
            <pc:docMk/>
            <pc:sldMk cId="0" sldId="260"/>
            <ac:spMk id="11" creationId="{00000000-0000-0000-0000-000000000000}"/>
          </ac:spMkLst>
        </pc:spChg>
        <pc:spChg chg="mod">
          <ac:chgData name="Louisa Smith" userId="S::louisa@trotman.co.uk::ca9fbc5c-14e3-42e4-85fa-f3c5fb56c291" providerId="AD" clId="Web-{CAD31CF6-B9AA-621E-C7B1-1508291DB597}" dt="2023-10-12T13:23:57.456" v="68" actId="20577"/>
          <ac:spMkLst>
            <pc:docMk/>
            <pc:sldMk cId="0" sldId="260"/>
            <ac:spMk id="45" creationId="{00000000-0000-0000-0000-000000000000}"/>
          </ac:spMkLst>
        </pc:spChg>
        <pc:grpChg chg="ord">
          <ac:chgData name="Louisa Smith" userId="S::louisa@trotman.co.uk::ca9fbc5c-14e3-42e4-85fa-f3c5fb56c291" providerId="AD" clId="Web-{CAD31CF6-B9AA-621E-C7B1-1508291DB597}" dt="2023-10-12T13:20:01.342" v="23"/>
          <ac:grpSpMkLst>
            <pc:docMk/>
            <pc:sldMk cId="0" sldId="260"/>
            <ac:grpSpMk id="39" creationId="{00000000-0000-0000-0000-000000000000}"/>
          </ac:grpSpMkLst>
        </pc:grpChg>
      </pc:sldChg>
      <pc:sldChg chg="modSp">
        <pc:chgData name="Louisa Smith" userId="S::louisa@trotman.co.uk::ca9fbc5c-14e3-42e4-85fa-f3c5fb56c291" providerId="AD" clId="Web-{CAD31CF6-B9AA-621E-C7B1-1508291DB597}" dt="2023-10-12T13:27:55.710" v="87" actId="20577"/>
        <pc:sldMkLst>
          <pc:docMk/>
          <pc:sldMk cId="0" sldId="261"/>
        </pc:sldMkLst>
        <pc:spChg chg="mod">
          <ac:chgData name="Louisa Smith" userId="S::louisa@trotman.co.uk::ca9fbc5c-14e3-42e4-85fa-f3c5fb56c291" providerId="AD" clId="Web-{CAD31CF6-B9AA-621E-C7B1-1508291DB597}" dt="2023-10-12T13:24:35.347" v="72" actId="20577"/>
          <ac:spMkLst>
            <pc:docMk/>
            <pc:sldMk cId="0" sldId="261"/>
            <ac:spMk id="21" creationId="{00000000-0000-0000-0000-000000000000}"/>
          </ac:spMkLst>
        </pc:spChg>
        <pc:spChg chg="mod">
          <ac:chgData name="Louisa Smith" userId="S::louisa@trotman.co.uk::ca9fbc5c-14e3-42e4-85fa-f3c5fb56c291" providerId="AD" clId="Web-{CAD31CF6-B9AA-621E-C7B1-1508291DB597}" dt="2023-10-12T13:27:55.710" v="87" actId="20577"/>
          <ac:spMkLst>
            <pc:docMk/>
            <pc:sldMk cId="0" sldId="261"/>
            <ac:spMk id="25" creationId="{00000000-0000-0000-0000-000000000000}"/>
          </ac:spMkLst>
        </pc:spChg>
      </pc:sldChg>
      <pc:sldChg chg="modSp">
        <pc:chgData name="Louisa Smith" userId="S::louisa@trotman.co.uk::ca9fbc5c-14e3-42e4-85fa-f3c5fb56c291" providerId="AD" clId="Web-{CAD31CF6-B9AA-621E-C7B1-1508291DB597}" dt="2023-10-12T13:42:04.523" v="229" actId="1076"/>
        <pc:sldMkLst>
          <pc:docMk/>
          <pc:sldMk cId="0" sldId="262"/>
        </pc:sldMkLst>
        <pc:spChg chg="mod">
          <ac:chgData name="Louisa Smith" userId="S::louisa@trotman.co.uk::ca9fbc5c-14e3-42e4-85fa-f3c5fb56c291" providerId="AD" clId="Web-{CAD31CF6-B9AA-621E-C7B1-1508291DB597}" dt="2023-10-12T13:29:38.353" v="94" actId="20577"/>
          <ac:spMkLst>
            <pc:docMk/>
            <pc:sldMk cId="0" sldId="262"/>
            <ac:spMk id="6" creationId="{00000000-0000-0000-0000-000000000000}"/>
          </ac:spMkLst>
        </pc:spChg>
        <pc:spChg chg="mod">
          <ac:chgData name="Louisa Smith" userId="S::louisa@trotman.co.uk::ca9fbc5c-14e3-42e4-85fa-f3c5fb56c291" providerId="AD" clId="Web-{CAD31CF6-B9AA-621E-C7B1-1508291DB597}" dt="2023-10-12T13:29:14.852" v="90" actId="1076"/>
          <ac:spMkLst>
            <pc:docMk/>
            <pc:sldMk cId="0" sldId="262"/>
            <ac:spMk id="12" creationId="{00000000-0000-0000-0000-000000000000}"/>
          </ac:spMkLst>
        </pc:spChg>
        <pc:grpChg chg="mod">
          <ac:chgData name="Louisa Smith" userId="S::louisa@trotman.co.uk::ca9fbc5c-14e3-42e4-85fa-f3c5fb56c291" providerId="AD" clId="Web-{CAD31CF6-B9AA-621E-C7B1-1508291DB597}" dt="2023-10-12T13:42:04.523" v="229" actId="1076"/>
          <ac:grpSpMkLst>
            <pc:docMk/>
            <pc:sldMk cId="0" sldId="262"/>
            <ac:grpSpMk id="7" creationId="{00000000-0000-0000-0000-000000000000}"/>
          </ac:grpSpMkLst>
        </pc:grpChg>
        <pc:grpChg chg="ord">
          <ac:chgData name="Louisa Smith" userId="S::louisa@trotman.co.uk::ca9fbc5c-14e3-42e4-85fa-f3c5fb56c291" providerId="AD" clId="Web-{CAD31CF6-B9AA-621E-C7B1-1508291DB597}" dt="2023-10-12T13:29:29.884" v="91"/>
          <ac:grpSpMkLst>
            <pc:docMk/>
            <pc:sldMk cId="0" sldId="262"/>
            <ac:grpSpMk id="11" creationId="{00000000-0000-0000-0000-000000000000}"/>
          </ac:grpSpMkLst>
        </pc:grpChg>
      </pc:sldChg>
      <pc:sldChg chg="modSp">
        <pc:chgData name="Louisa Smith" userId="S::louisa@trotman.co.uk::ca9fbc5c-14e3-42e4-85fa-f3c5fb56c291" providerId="AD" clId="Web-{CAD31CF6-B9AA-621E-C7B1-1508291DB597}" dt="2023-10-12T13:41:06.100" v="228" actId="20577"/>
        <pc:sldMkLst>
          <pc:docMk/>
          <pc:sldMk cId="0" sldId="263"/>
        </pc:sldMkLst>
        <pc:spChg chg="mod">
          <ac:chgData name="Louisa Smith" userId="S::louisa@trotman.co.uk::ca9fbc5c-14e3-42e4-85fa-f3c5fb56c291" providerId="AD" clId="Web-{CAD31CF6-B9AA-621E-C7B1-1508291DB597}" dt="2023-10-12T13:41:06.100" v="228" actId="20577"/>
          <ac:spMkLst>
            <pc:docMk/>
            <pc:sldMk cId="0" sldId="263"/>
            <ac:spMk id="26" creationId="{00000000-0000-0000-0000-000000000000}"/>
          </ac:spMkLst>
        </pc:spChg>
      </pc:sldChg>
      <pc:sldChg chg="modSp">
        <pc:chgData name="Louisa Smith" userId="S::louisa@trotman.co.uk::ca9fbc5c-14e3-42e4-85fa-f3c5fb56c291" providerId="AD" clId="Web-{CAD31CF6-B9AA-621E-C7B1-1508291DB597}" dt="2023-10-12T13:39:49.239" v="224" actId="20577"/>
        <pc:sldMkLst>
          <pc:docMk/>
          <pc:sldMk cId="0" sldId="264"/>
        </pc:sldMkLst>
        <pc:spChg chg="mod">
          <ac:chgData name="Louisa Smith" userId="S::louisa@trotman.co.uk::ca9fbc5c-14e3-42e4-85fa-f3c5fb56c291" providerId="AD" clId="Web-{CAD31CF6-B9AA-621E-C7B1-1508291DB597}" dt="2023-10-12T13:39:18.051" v="222" actId="20577"/>
          <ac:spMkLst>
            <pc:docMk/>
            <pc:sldMk cId="0" sldId="264"/>
            <ac:spMk id="10" creationId="{00000000-0000-0000-0000-000000000000}"/>
          </ac:spMkLst>
        </pc:spChg>
        <pc:spChg chg="mod">
          <ac:chgData name="Louisa Smith" userId="S::louisa@trotman.co.uk::ca9fbc5c-14e3-42e4-85fa-f3c5fb56c291" providerId="AD" clId="Web-{CAD31CF6-B9AA-621E-C7B1-1508291DB597}" dt="2023-10-12T13:39:49.239" v="224" actId="20577"/>
          <ac:spMkLst>
            <pc:docMk/>
            <pc:sldMk cId="0" sldId="264"/>
            <ac:spMk id="11" creationId="{00000000-0000-0000-0000-000000000000}"/>
          </ac:spMkLst>
        </pc:spChg>
        <pc:spChg chg="mod">
          <ac:chgData name="Louisa Smith" userId="S::louisa@trotman.co.uk::ca9fbc5c-14e3-42e4-85fa-f3c5fb56c291" providerId="AD" clId="Web-{CAD31CF6-B9AA-621E-C7B1-1508291DB597}" dt="2023-10-12T13:37:54.862" v="199" actId="20577"/>
          <ac:spMkLst>
            <pc:docMk/>
            <pc:sldMk cId="0" sldId="264"/>
            <ac:spMk id="13" creationId="{00000000-0000-0000-0000-000000000000}"/>
          </ac:spMkLst>
        </pc:spChg>
      </pc:sldChg>
    </pc:docChg>
  </pc:docChgLst>
  <pc:docChgLst>
    <pc:chgData name="Louisa Smith" userId="S::louisa@trotman.co.uk::ca9fbc5c-14e3-42e4-85fa-f3c5fb56c291" providerId="AD" clId="Web-{8882D202-3CF3-BA78-C1EB-9828C8C2CA8B}"/>
    <pc:docChg chg="modSld">
      <pc:chgData name="Louisa Smith" userId="S::louisa@trotman.co.uk::ca9fbc5c-14e3-42e4-85fa-f3c5fb56c291" providerId="AD" clId="Web-{8882D202-3CF3-BA78-C1EB-9828C8C2CA8B}" dt="2023-10-12T13:43:16.475" v="2" actId="20577"/>
      <pc:docMkLst>
        <pc:docMk/>
      </pc:docMkLst>
      <pc:sldChg chg="modSp">
        <pc:chgData name="Louisa Smith" userId="S::louisa@trotman.co.uk::ca9fbc5c-14e3-42e4-85fa-f3c5fb56c291" providerId="AD" clId="Web-{8882D202-3CF3-BA78-C1EB-9828C8C2CA8B}" dt="2023-10-12T13:43:16.475" v="2" actId="20577"/>
        <pc:sldMkLst>
          <pc:docMk/>
          <pc:sldMk cId="0" sldId="264"/>
        </pc:sldMkLst>
        <pc:spChg chg="mod">
          <ac:chgData name="Louisa Smith" userId="S::louisa@trotman.co.uk::ca9fbc5c-14e3-42e4-85fa-f3c5fb56c291" providerId="AD" clId="Web-{8882D202-3CF3-BA78-C1EB-9828C8C2CA8B}" dt="2023-10-12T13:43:16.475" v="2" actId="20577"/>
          <ac:spMkLst>
            <pc:docMk/>
            <pc:sldMk cId="0" sldId="264"/>
            <ac:spMk id="10"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090020"/>
            <a:ext cx="18288000" cy="2196980"/>
          </a:xfrm>
          <a:custGeom>
            <a:avLst/>
            <a:gdLst/>
            <a:ahLst/>
            <a:cxnLst/>
            <a:rect l="l" t="t" r="r" b="b"/>
            <a:pathLst>
              <a:path w="18288000" h="2196980">
                <a:moveTo>
                  <a:pt x="0" y="0"/>
                </a:moveTo>
                <a:lnTo>
                  <a:pt x="18288000" y="0"/>
                </a:lnTo>
                <a:lnTo>
                  <a:pt x="18288000" y="2196980"/>
                </a:lnTo>
                <a:lnTo>
                  <a:pt x="0" y="2196980"/>
                </a:lnTo>
                <a:lnTo>
                  <a:pt x="0" y="0"/>
                </a:lnTo>
                <a:close/>
              </a:path>
            </a:pathLst>
          </a:custGeom>
          <a:blipFill>
            <a:blip r:embed="rId2"/>
            <a:stretch>
              <a:fillRect l="-4578" t="-177974" r="-4578" b="-630665"/>
            </a:stretch>
          </a:blipFill>
        </p:spPr>
      </p:sp>
      <p:sp>
        <p:nvSpPr>
          <p:cNvPr id="3" name="Freeform 3"/>
          <p:cNvSpPr/>
          <p:nvPr/>
        </p:nvSpPr>
        <p:spPr>
          <a:xfrm>
            <a:off x="0" y="0"/>
            <a:ext cx="18288000" cy="2197724"/>
          </a:xfrm>
          <a:custGeom>
            <a:avLst/>
            <a:gdLst/>
            <a:ahLst/>
            <a:cxnLst/>
            <a:rect l="l" t="t" r="r" b="b"/>
            <a:pathLst>
              <a:path w="18288000" h="2197724">
                <a:moveTo>
                  <a:pt x="0" y="0"/>
                </a:moveTo>
                <a:lnTo>
                  <a:pt x="18288000" y="0"/>
                </a:lnTo>
                <a:lnTo>
                  <a:pt x="18288000" y="2197724"/>
                </a:lnTo>
                <a:lnTo>
                  <a:pt x="0" y="2197724"/>
                </a:lnTo>
                <a:lnTo>
                  <a:pt x="0" y="0"/>
                </a:lnTo>
                <a:close/>
              </a:path>
            </a:pathLst>
          </a:custGeom>
          <a:blipFill>
            <a:blip r:embed="rId2"/>
            <a:stretch>
              <a:fillRect l="-7668" t="-633391" r="-10379" b="-248928"/>
            </a:stretch>
          </a:blipFill>
        </p:spPr>
      </p:sp>
      <p:sp>
        <p:nvSpPr>
          <p:cNvPr id="4" name="Freeform 4"/>
          <p:cNvSpPr/>
          <p:nvPr/>
        </p:nvSpPr>
        <p:spPr>
          <a:xfrm>
            <a:off x="679925" y="5652259"/>
            <a:ext cx="3031411" cy="4426475"/>
          </a:xfrm>
          <a:custGeom>
            <a:avLst/>
            <a:gdLst/>
            <a:ahLst/>
            <a:cxnLst/>
            <a:rect l="l" t="t" r="r" b="b"/>
            <a:pathLst>
              <a:path w="3031411" h="4426475">
                <a:moveTo>
                  <a:pt x="0" y="0"/>
                </a:moveTo>
                <a:lnTo>
                  <a:pt x="3031411" y="0"/>
                </a:lnTo>
                <a:lnTo>
                  <a:pt x="3031411" y="4426475"/>
                </a:lnTo>
                <a:lnTo>
                  <a:pt x="0" y="4426475"/>
                </a:lnTo>
                <a:lnTo>
                  <a:pt x="0" y="0"/>
                </a:lnTo>
                <a:close/>
              </a:path>
            </a:pathLst>
          </a:custGeom>
          <a:blipFill>
            <a:blip r:embed="rId3"/>
            <a:stretch>
              <a:fillRect/>
            </a:stretch>
          </a:blipFill>
        </p:spPr>
      </p:sp>
      <p:sp>
        <p:nvSpPr>
          <p:cNvPr id="5" name="TextBox 5"/>
          <p:cNvSpPr txBox="1"/>
          <p:nvPr/>
        </p:nvSpPr>
        <p:spPr>
          <a:xfrm>
            <a:off x="2790803" y="4663271"/>
            <a:ext cx="12706394" cy="1603697"/>
          </a:xfrm>
          <a:prstGeom prst="rect">
            <a:avLst/>
          </a:prstGeom>
        </p:spPr>
        <p:txBody>
          <a:bodyPr lIns="0" tIns="0" rIns="0" bIns="0" rtlCol="0" anchor="t">
            <a:spAutoFit/>
          </a:bodyPr>
          <a:lstStyle/>
          <a:p>
            <a:pPr algn="ctr">
              <a:lnSpc>
                <a:spcPts val="6504"/>
              </a:lnSpc>
              <a:spcBef>
                <a:spcPct val="0"/>
              </a:spcBef>
            </a:pPr>
            <a:r>
              <a:rPr lang="en-US" sz="4646">
                <a:solidFill>
                  <a:srgbClr val="000000"/>
                </a:solidFill>
                <a:latin typeface="DM Sans Bold"/>
              </a:rPr>
              <a:t>UNDERSTANDING APPRENTICESHIPS</a:t>
            </a:r>
          </a:p>
          <a:p>
            <a:pPr algn="ctr">
              <a:lnSpc>
                <a:spcPts val="6504"/>
              </a:lnSpc>
              <a:spcBef>
                <a:spcPct val="0"/>
              </a:spcBef>
            </a:pPr>
            <a:r>
              <a:rPr lang="en-US" sz="4646">
                <a:solidFill>
                  <a:srgbClr val="000000"/>
                </a:solidFill>
                <a:latin typeface="DM Sans Bold"/>
              </a:rPr>
              <a:t>A Student’s Guide</a:t>
            </a:r>
          </a:p>
        </p:txBody>
      </p:sp>
      <p:sp>
        <p:nvSpPr>
          <p:cNvPr id="6" name="TextBox 6"/>
          <p:cNvSpPr txBox="1"/>
          <p:nvPr/>
        </p:nvSpPr>
        <p:spPr>
          <a:xfrm>
            <a:off x="3501387" y="6581293"/>
            <a:ext cx="11995810" cy="854860"/>
          </a:xfrm>
          <a:prstGeom prst="rect">
            <a:avLst/>
          </a:prstGeom>
        </p:spPr>
        <p:txBody>
          <a:bodyPr lIns="0" tIns="0" rIns="0" bIns="0" rtlCol="0" anchor="t">
            <a:spAutoFit/>
          </a:bodyPr>
          <a:lstStyle/>
          <a:p>
            <a:pPr algn="ctr">
              <a:lnSpc>
                <a:spcPts val="6943"/>
              </a:lnSpc>
              <a:spcBef>
                <a:spcPct val="0"/>
              </a:spcBef>
            </a:pPr>
            <a:r>
              <a:rPr lang="en-US" sz="4959">
                <a:solidFill>
                  <a:srgbClr val="E76B4C"/>
                </a:solidFill>
                <a:latin typeface="Lato 1 Bold"/>
              </a:rPr>
              <a:t>Lesson 4: Weighing Up Your Options</a:t>
            </a:r>
          </a:p>
        </p:txBody>
      </p:sp>
      <p:sp>
        <p:nvSpPr>
          <p:cNvPr id="7" name="TextBox 7"/>
          <p:cNvSpPr txBox="1"/>
          <p:nvPr/>
        </p:nvSpPr>
        <p:spPr>
          <a:xfrm>
            <a:off x="5583734" y="2746072"/>
            <a:ext cx="7120533" cy="1580934"/>
          </a:xfrm>
          <a:prstGeom prst="rect">
            <a:avLst/>
          </a:prstGeom>
        </p:spPr>
        <p:txBody>
          <a:bodyPr lIns="0" tIns="0" rIns="0" bIns="0" rtlCol="0" anchor="t">
            <a:spAutoFit/>
          </a:bodyPr>
          <a:lstStyle/>
          <a:p>
            <a:pPr algn="ctr">
              <a:lnSpc>
                <a:spcPts val="6943"/>
              </a:lnSpc>
              <a:spcBef>
                <a:spcPct val="0"/>
              </a:spcBef>
            </a:pPr>
            <a:r>
              <a:rPr lang="en-US" sz="4959">
                <a:solidFill>
                  <a:srgbClr val="E6634D"/>
                </a:solidFill>
                <a:latin typeface="Lato 1 Bold"/>
              </a:rPr>
              <a:t>Supplementary materials </a:t>
            </a:r>
          </a:p>
          <a:p>
            <a:pPr algn="ctr">
              <a:lnSpc>
                <a:spcPts val="5680"/>
              </a:lnSpc>
              <a:spcBef>
                <a:spcPct val="0"/>
              </a:spcBef>
            </a:pPr>
            <a:r>
              <a:rPr lang="en-US" sz="4057">
                <a:solidFill>
                  <a:srgbClr val="000000"/>
                </a:solidFill>
                <a:latin typeface="Lato 1 Bold"/>
              </a:rPr>
              <a:t>for students</a:t>
            </a:r>
          </a:p>
        </p:txBody>
      </p:sp>
      <p:sp>
        <p:nvSpPr>
          <p:cNvPr id="8" name="Freeform 8"/>
          <p:cNvSpPr/>
          <p:nvPr/>
        </p:nvSpPr>
        <p:spPr>
          <a:xfrm rot="-10800000">
            <a:off x="12928184" y="-216316"/>
            <a:ext cx="5580154" cy="5580154"/>
          </a:xfrm>
          <a:custGeom>
            <a:avLst/>
            <a:gdLst/>
            <a:ahLst/>
            <a:cxnLst/>
            <a:rect l="l" t="t" r="r" b="b"/>
            <a:pathLst>
              <a:path w="5580154" h="5580154">
                <a:moveTo>
                  <a:pt x="0" y="0"/>
                </a:moveTo>
                <a:lnTo>
                  <a:pt x="5580154" y="0"/>
                </a:lnTo>
                <a:lnTo>
                  <a:pt x="5580154" y="5580154"/>
                </a:lnTo>
                <a:lnTo>
                  <a:pt x="0" y="5580154"/>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9" name="TextBox 9"/>
          <p:cNvSpPr txBox="1"/>
          <p:nvPr/>
        </p:nvSpPr>
        <p:spPr>
          <a:xfrm rot="2700000">
            <a:off x="14642406" y="923850"/>
            <a:ext cx="3863578" cy="1816557"/>
          </a:xfrm>
          <a:prstGeom prst="rect">
            <a:avLst/>
          </a:prstGeom>
        </p:spPr>
        <p:txBody>
          <a:bodyPr lIns="0" tIns="0" rIns="0" bIns="0" rtlCol="0" anchor="t">
            <a:spAutoFit/>
          </a:bodyPr>
          <a:lstStyle/>
          <a:p>
            <a:pPr algn="ctr">
              <a:lnSpc>
                <a:spcPts val="7306"/>
              </a:lnSpc>
              <a:spcBef>
                <a:spcPct val="0"/>
              </a:spcBef>
            </a:pPr>
            <a:r>
              <a:rPr lang="en-US" sz="5219">
                <a:solidFill>
                  <a:srgbClr val="000000"/>
                </a:solidFill>
                <a:latin typeface="Lato 1 Bold"/>
              </a:rPr>
              <a:t>TEACHER COPY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44577" y="3854085"/>
            <a:ext cx="16398846" cy="4731232"/>
          </a:xfrm>
          <a:prstGeom prst="rect">
            <a:avLst/>
          </a:prstGeom>
        </p:spPr>
        <p:txBody>
          <a:bodyPr lIns="0" tIns="0" rIns="0" bIns="0" rtlCol="0" anchor="t">
            <a:spAutoFit/>
          </a:bodyPr>
          <a:lstStyle/>
          <a:p>
            <a:pPr>
              <a:lnSpc>
                <a:spcPts val="3079"/>
              </a:lnSpc>
              <a:spcBef>
                <a:spcPct val="0"/>
              </a:spcBef>
            </a:pPr>
            <a:r>
              <a:rPr lang="en-US" sz="2150" dirty="0">
                <a:solidFill>
                  <a:srgbClr val="000000"/>
                </a:solidFill>
                <a:latin typeface="Lato 1"/>
              </a:rPr>
              <a:t>This is the fourth of four lesson plans for teachers to use with students in Years 11 to 13 to accompany the book </a:t>
            </a:r>
            <a:r>
              <a:rPr lang="en-US" sz="2150" i="1" dirty="0">
                <a:solidFill>
                  <a:srgbClr val="000000"/>
                </a:solidFill>
                <a:latin typeface="Lato 1 Italics"/>
              </a:rPr>
              <a:t>Understanding Apprenticeships: A Student’s Guide</a:t>
            </a:r>
            <a:r>
              <a:rPr lang="en-US" sz="2150" dirty="0">
                <a:solidFill>
                  <a:srgbClr val="000000"/>
                </a:solidFill>
                <a:latin typeface="Lato 1"/>
              </a:rPr>
              <a:t>, written by Ben Rowland and published by Trotman (https://amzn.eu/d/ixvRrGq).</a:t>
            </a:r>
          </a:p>
          <a:p>
            <a:pPr>
              <a:lnSpc>
                <a:spcPts val="3079"/>
              </a:lnSpc>
              <a:spcBef>
                <a:spcPct val="0"/>
              </a:spcBef>
            </a:pPr>
            <a:endParaRPr lang="en-US" sz="2199">
              <a:solidFill>
                <a:srgbClr val="000000"/>
              </a:solidFill>
              <a:latin typeface="Lato 1"/>
            </a:endParaRPr>
          </a:p>
          <a:p>
            <a:pPr>
              <a:lnSpc>
                <a:spcPts val="3079"/>
              </a:lnSpc>
              <a:spcBef>
                <a:spcPct val="0"/>
              </a:spcBef>
            </a:pPr>
            <a:r>
              <a:rPr lang="en-US" sz="2150" dirty="0">
                <a:solidFill>
                  <a:srgbClr val="000000"/>
                </a:solidFill>
                <a:latin typeface="Lato 1"/>
              </a:rPr>
              <a:t>This lesson is called Weighing Up Your Options. It covers:</a:t>
            </a:r>
            <a:endParaRPr lang="en-US" sz="2150" dirty="0">
              <a:solidFill>
                <a:srgbClr val="000000"/>
              </a:solidFill>
              <a:latin typeface="Lato 1"/>
              <a:ea typeface="Lato 1"/>
              <a:cs typeface="Lato 1"/>
            </a:endParaRPr>
          </a:p>
          <a:p>
            <a:pPr>
              <a:lnSpc>
                <a:spcPts val="3079"/>
              </a:lnSpc>
              <a:spcBef>
                <a:spcPct val="0"/>
              </a:spcBef>
            </a:pPr>
            <a:endParaRPr lang="en-US" sz="2199">
              <a:solidFill>
                <a:srgbClr val="000000"/>
              </a:solidFill>
              <a:latin typeface="Lato 1"/>
            </a:endParaRPr>
          </a:p>
          <a:p>
            <a:pPr marL="474345" lvl="1" indent="-237490">
              <a:lnSpc>
                <a:spcPts val="3079"/>
              </a:lnSpc>
              <a:buFont typeface="Arial"/>
              <a:buChar char="•"/>
            </a:pPr>
            <a:r>
              <a:rPr lang="en-US" sz="2150" dirty="0">
                <a:solidFill>
                  <a:srgbClr val="000000"/>
                </a:solidFill>
                <a:latin typeface="Lato 1"/>
              </a:rPr>
              <a:t>What your main options are</a:t>
            </a:r>
            <a:endParaRPr lang="en-US" sz="2150" dirty="0">
              <a:solidFill>
                <a:srgbClr val="000000"/>
              </a:solidFill>
              <a:latin typeface="Lato 1"/>
              <a:ea typeface="Lato 1"/>
              <a:cs typeface="Lato 1"/>
            </a:endParaRPr>
          </a:p>
          <a:p>
            <a:pPr marL="474345" lvl="1" indent="-237490">
              <a:lnSpc>
                <a:spcPts val="3079"/>
              </a:lnSpc>
              <a:buFont typeface="Arial"/>
              <a:buChar char="•"/>
            </a:pPr>
            <a:r>
              <a:rPr lang="en-US" sz="2150" dirty="0">
                <a:solidFill>
                  <a:srgbClr val="000000"/>
                </a:solidFill>
                <a:latin typeface="Lato 1"/>
              </a:rPr>
              <a:t>The kind of things to think about when weighing up these options</a:t>
            </a:r>
            <a:endParaRPr lang="en-US" sz="2150" dirty="0">
              <a:solidFill>
                <a:srgbClr val="000000"/>
              </a:solidFill>
              <a:latin typeface="Lato 1"/>
              <a:ea typeface="Lato 1"/>
              <a:cs typeface="Lato 1"/>
            </a:endParaRPr>
          </a:p>
          <a:p>
            <a:pPr marL="474345" lvl="1" indent="-237490">
              <a:lnSpc>
                <a:spcPts val="3079"/>
              </a:lnSpc>
              <a:buFont typeface="Arial"/>
              <a:buChar char="•"/>
            </a:pPr>
            <a:r>
              <a:rPr lang="en-US" sz="2150" dirty="0">
                <a:solidFill>
                  <a:srgbClr val="000000"/>
                </a:solidFill>
                <a:latin typeface="Lato 1"/>
              </a:rPr>
              <a:t>Some suggested approaches to going about comparing options</a:t>
            </a:r>
            <a:endParaRPr lang="en-US" sz="2150" dirty="0">
              <a:solidFill>
                <a:srgbClr val="000000"/>
              </a:solidFill>
              <a:latin typeface="Lato 1"/>
              <a:ea typeface="Lato 1"/>
              <a:cs typeface="Lato 1"/>
            </a:endParaRPr>
          </a:p>
          <a:p>
            <a:pPr>
              <a:lnSpc>
                <a:spcPts val="3079"/>
              </a:lnSpc>
              <a:spcBef>
                <a:spcPct val="0"/>
              </a:spcBef>
            </a:pPr>
            <a:endParaRPr lang="en-US" sz="2199">
              <a:solidFill>
                <a:srgbClr val="000000"/>
              </a:solidFill>
              <a:latin typeface="Lato 1"/>
            </a:endParaRPr>
          </a:p>
          <a:p>
            <a:pPr>
              <a:lnSpc>
                <a:spcPts val="3079"/>
              </a:lnSpc>
              <a:spcBef>
                <a:spcPct val="0"/>
              </a:spcBef>
            </a:pPr>
            <a:r>
              <a:rPr lang="en-US" sz="2150" dirty="0">
                <a:solidFill>
                  <a:srgbClr val="000000"/>
                </a:solidFill>
                <a:latin typeface="Lato 1"/>
              </a:rPr>
              <a:t>It is intended to initiate purposeful conversations and self-reflection that will help young people understand the apprenticeship option better as they compare it to other post-school options.</a:t>
            </a:r>
            <a:endParaRPr lang="en-US" sz="2150" dirty="0">
              <a:solidFill>
                <a:srgbClr val="000000"/>
              </a:solidFill>
              <a:latin typeface="Lato 1"/>
              <a:ea typeface="Lato 1"/>
              <a:cs typeface="Lato 1"/>
            </a:endParaRPr>
          </a:p>
          <a:p>
            <a:pPr>
              <a:lnSpc>
                <a:spcPts val="3079"/>
              </a:lnSpc>
              <a:spcBef>
                <a:spcPct val="0"/>
              </a:spcBef>
            </a:pPr>
            <a:endParaRPr lang="en-US" sz="2199">
              <a:solidFill>
                <a:srgbClr val="000000"/>
              </a:solidFill>
              <a:latin typeface="Lato 1"/>
            </a:endParaRPr>
          </a:p>
        </p:txBody>
      </p:sp>
      <p:grpSp>
        <p:nvGrpSpPr>
          <p:cNvPr id="3" name="Group 3"/>
          <p:cNvGrpSpPr/>
          <p:nvPr/>
        </p:nvGrpSpPr>
        <p:grpSpPr>
          <a:xfrm>
            <a:off x="0" y="1028700"/>
            <a:ext cx="18288000" cy="2240068"/>
            <a:chOff x="0" y="0"/>
            <a:chExt cx="4816593" cy="589977"/>
          </a:xfrm>
        </p:grpSpPr>
        <p:sp>
          <p:nvSpPr>
            <p:cNvPr id="4" name="Freeform 4"/>
            <p:cNvSpPr/>
            <p:nvPr/>
          </p:nvSpPr>
          <p:spPr>
            <a:xfrm>
              <a:off x="0" y="0"/>
              <a:ext cx="4816592" cy="589977"/>
            </a:xfrm>
            <a:custGeom>
              <a:avLst/>
              <a:gdLst/>
              <a:ahLst/>
              <a:cxnLst/>
              <a:rect l="l" t="t" r="r" b="b"/>
              <a:pathLst>
                <a:path w="4816592" h="589977">
                  <a:moveTo>
                    <a:pt x="0" y="0"/>
                  </a:moveTo>
                  <a:lnTo>
                    <a:pt x="4816592" y="0"/>
                  </a:lnTo>
                  <a:lnTo>
                    <a:pt x="4816592" y="589977"/>
                  </a:lnTo>
                  <a:lnTo>
                    <a:pt x="0" y="589977"/>
                  </a:lnTo>
                  <a:close/>
                </a:path>
              </a:pathLst>
            </a:custGeom>
            <a:solidFill>
              <a:srgbClr val="FBC900"/>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028700" y="1737975"/>
            <a:ext cx="13778462" cy="878667"/>
          </a:xfrm>
          <a:prstGeom prst="rect">
            <a:avLst/>
          </a:prstGeom>
        </p:spPr>
        <p:txBody>
          <a:bodyPr lIns="0" tIns="0" rIns="0" bIns="0" rtlCol="0" anchor="t">
            <a:spAutoFit/>
          </a:bodyPr>
          <a:lstStyle/>
          <a:p>
            <a:pPr algn="just">
              <a:lnSpc>
                <a:spcPts val="6804"/>
              </a:lnSpc>
            </a:pPr>
            <a:r>
              <a:rPr lang="en-US" sz="6186">
                <a:solidFill>
                  <a:srgbClr val="000000"/>
                </a:solidFill>
                <a:latin typeface="Lato 1 Bold"/>
              </a:rPr>
              <a:t>INTRODUCTION FOR TEACHERS</a:t>
            </a:r>
          </a:p>
        </p:txBody>
      </p:sp>
      <p:sp>
        <p:nvSpPr>
          <p:cNvPr id="7" name="TextBox 7"/>
          <p:cNvSpPr txBox="1"/>
          <p:nvPr/>
        </p:nvSpPr>
        <p:spPr>
          <a:xfrm>
            <a:off x="7783910" y="9435308"/>
            <a:ext cx="2287548"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Lato 1"/>
              </a:rPr>
              <a:t>© Ben Rowland 2023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97447" y="4255827"/>
            <a:ext cx="11893106" cy="530231"/>
            <a:chOff x="0" y="0"/>
            <a:chExt cx="15857475" cy="706975"/>
          </a:xfrm>
        </p:grpSpPr>
        <p:grpSp>
          <p:nvGrpSpPr>
            <p:cNvPr id="3" name="Group 3"/>
            <p:cNvGrpSpPr/>
            <p:nvPr/>
          </p:nvGrpSpPr>
          <p:grpSpPr>
            <a:xfrm>
              <a:off x="0" y="157866"/>
              <a:ext cx="438635" cy="438635"/>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B4C"/>
              </a:solidFill>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153427" y="28575"/>
              <a:ext cx="14704047" cy="678400"/>
            </a:xfrm>
            <a:prstGeom prst="rect">
              <a:avLst/>
            </a:prstGeom>
          </p:spPr>
          <p:txBody>
            <a:bodyPr lIns="0" tIns="0" rIns="0" bIns="0" rtlCol="0" anchor="t">
              <a:spAutoFit/>
            </a:bodyPr>
            <a:lstStyle/>
            <a:p>
              <a:pPr>
                <a:lnSpc>
                  <a:spcPts val="3850"/>
                </a:lnSpc>
              </a:pPr>
              <a:r>
                <a:rPr lang="en-US" sz="3500">
                  <a:solidFill>
                    <a:srgbClr val="000000"/>
                  </a:solidFill>
                  <a:latin typeface="DM Sans Bold"/>
                </a:rPr>
                <a:t>Help you understand what your main options are</a:t>
              </a:r>
            </a:p>
          </p:txBody>
        </p:sp>
      </p:grpSp>
      <p:grpSp>
        <p:nvGrpSpPr>
          <p:cNvPr id="7" name="Group 7"/>
          <p:cNvGrpSpPr/>
          <p:nvPr/>
        </p:nvGrpSpPr>
        <p:grpSpPr>
          <a:xfrm>
            <a:off x="3197447" y="5863085"/>
            <a:ext cx="11893106" cy="530231"/>
            <a:chOff x="0" y="0"/>
            <a:chExt cx="15857475" cy="706975"/>
          </a:xfrm>
        </p:grpSpPr>
        <p:sp>
          <p:nvSpPr>
            <p:cNvPr id="8" name="TextBox 8"/>
            <p:cNvSpPr txBox="1"/>
            <p:nvPr/>
          </p:nvSpPr>
          <p:spPr>
            <a:xfrm>
              <a:off x="1153427" y="28575"/>
              <a:ext cx="14704047" cy="678400"/>
            </a:xfrm>
            <a:prstGeom prst="rect">
              <a:avLst/>
            </a:prstGeom>
          </p:spPr>
          <p:txBody>
            <a:bodyPr lIns="0" tIns="0" rIns="0" bIns="0" rtlCol="0" anchor="t">
              <a:spAutoFit/>
            </a:bodyPr>
            <a:lstStyle/>
            <a:p>
              <a:pPr>
                <a:lnSpc>
                  <a:spcPts val="3850"/>
                </a:lnSpc>
              </a:pPr>
              <a:r>
                <a:rPr lang="en-US" sz="3500">
                  <a:solidFill>
                    <a:srgbClr val="000000"/>
                  </a:solidFill>
                  <a:latin typeface="DM Sans Bold"/>
                </a:rPr>
                <a:t>What you could be including in your deliberations</a:t>
              </a:r>
            </a:p>
          </p:txBody>
        </p:sp>
        <p:grpSp>
          <p:nvGrpSpPr>
            <p:cNvPr id="9" name="Group 9"/>
            <p:cNvGrpSpPr/>
            <p:nvPr/>
          </p:nvGrpSpPr>
          <p:grpSpPr>
            <a:xfrm>
              <a:off x="0" y="192140"/>
              <a:ext cx="438635" cy="438635"/>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B4C"/>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grpSp>
        <p:nvGrpSpPr>
          <p:cNvPr id="12" name="Group 12"/>
          <p:cNvGrpSpPr/>
          <p:nvPr/>
        </p:nvGrpSpPr>
        <p:grpSpPr>
          <a:xfrm>
            <a:off x="3197447" y="7470343"/>
            <a:ext cx="11893106" cy="1016006"/>
            <a:chOff x="0" y="0"/>
            <a:chExt cx="15857475" cy="1354675"/>
          </a:xfrm>
        </p:grpSpPr>
        <p:grpSp>
          <p:nvGrpSpPr>
            <p:cNvPr id="13" name="Group 13"/>
            <p:cNvGrpSpPr/>
            <p:nvPr/>
          </p:nvGrpSpPr>
          <p:grpSpPr>
            <a:xfrm>
              <a:off x="0" y="458020"/>
              <a:ext cx="438635" cy="43863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B4C"/>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1153427" y="28575"/>
              <a:ext cx="14704047" cy="1326100"/>
            </a:xfrm>
            <a:prstGeom prst="rect">
              <a:avLst/>
            </a:prstGeom>
          </p:spPr>
          <p:txBody>
            <a:bodyPr lIns="0" tIns="0" rIns="0" bIns="0" rtlCol="0" anchor="t">
              <a:spAutoFit/>
            </a:bodyPr>
            <a:lstStyle/>
            <a:p>
              <a:pPr>
                <a:lnSpc>
                  <a:spcPts val="3850"/>
                </a:lnSpc>
              </a:pPr>
              <a:r>
                <a:rPr lang="en-US" sz="3500">
                  <a:solidFill>
                    <a:srgbClr val="000000"/>
                  </a:solidFill>
                  <a:latin typeface="DM Sans Bold"/>
                </a:rPr>
                <a:t>How to go about evaluating and comparing your options</a:t>
              </a:r>
            </a:p>
          </p:txBody>
        </p:sp>
      </p:grpSp>
      <p:grpSp>
        <p:nvGrpSpPr>
          <p:cNvPr id="17" name="Group 17"/>
          <p:cNvGrpSpPr/>
          <p:nvPr/>
        </p:nvGrpSpPr>
        <p:grpSpPr>
          <a:xfrm>
            <a:off x="0" y="1028700"/>
            <a:ext cx="18288000" cy="2240068"/>
            <a:chOff x="0" y="0"/>
            <a:chExt cx="4816593" cy="589977"/>
          </a:xfrm>
        </p:grpSpPr>
        <p:sp>
          <p:nvSpPr>
            <p:cNvPr id="18" name="Freeform 18"/>
            <p:cNvSpPr/>
            <p:nvPr/>
          </p:nvSpPr>
          <p:spPr>
            <a:xfrm>
              <a:off x="0" y="0"/>
              <a:ext cx="4816592" cy="589977"/>
            </a:xfrm>
            <a:custGeom>
              <a:avLst/>
              <a:gdLst/>
              <a:ahLst/>
              <a:cxnLst/>
              <a:rect l="l" t="t" r="r" b="b"/>
              <a:pathLst>
                <a:path w="4816592" h="589977">
                  <a:moveTo>
                    <a:pt x="0" y="0"/>
                  </a:moveTo>
                  <a:lnTo>
                    <a:pt x="4816592" y="0"/>
                  </a:lnTo>
                  <a:lnTo>
                    <a:pt x="4816592" y="589977"/>
                  </a:lnTo>
                  <a:lnTo>
                    <a:pt x="0" y="589977"/>
                  </a:lnTo>
                  <a:close/>
                </a:path>
              </a:pathLst>
            </a:custGeom>
            <a:solidFill>
              <a:srgbClr val="E6634D"/>
            </a:solidFill>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418210" y="1737975"/>
            <a:ext cx="17451581" cy="878667"/>
          </a:xfrm>
          <a:prstGeom prst="rect">
            <a:avLst/>
          </a:prstGeom>
        </p:spPr>
        <p:txBody>
          <a:bodyPr lIns="0" tIns="0" rIns="0" bIns="0" rtlCol="0" anchor="t">
            <a:spAutoFit/>
          </a:bodyPr>
          <a:lstStyle/>
          <a:p>
            <a:pPr>
              <a:lnSpc>
                <a:spcPts val="6804"/>
              </a:lnSpc>
            </a:pPr>
            <a:r>
              <a:rPr lang="en-US" sz="6186">
                <a:solidFill>
                  <a:srgbClr val="FFFFFF"/>
                </a:solidFill>
                <a:latin typeface="Lato 1 Bold"/>
              </a:rPr>
              <a:t>WEIGHING UP YOUR OPTIONS  – OBJECTIVES</a:t>
            </a:r>
          </a:p>
        </p:txBody>
      </p:sp>
      <p:sp>
        <p:nvSpPr>
          <p:cNvPr id="21" name="TextBox 21"/>
          <p:cNvSpPr txBox="1"/>
          <p:nvPr/>
        </p:nvSpPr>
        <p:spPr>
          <a:xfrm>
            <a:off x="7783910" y="9435308"/>
            <a:ext cx="2287548"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Lato 1"/>
              </a:rPr>
              <a:t>© Ben Rowland 2023</a:t>
            </a:r>
          </a:p>
        </p:txBody>
      </p:sp>
      <p:grpSp>
        <p:nvGrpSpPr>
          <p:cNvPr id="22" name="Group 22"/>
          <p:cNvGrpSpPr/>
          <p:nvPr/>
        </p:nvGrpSpPr>
        <p:grpSpPr>
          <a:xfrm>
            <a:off x="13328689" y="503327"/>
            <a:ext cx="4573424" cy="1041830"/>
            <a:chOff x="0" y="0"/>
            <a:chExt cx="686161" cy="156308"/>
          </a:xfrm>
        </p:grpSpPr>
        <p:sp>
          <p:nvSpPr>
            <p:cNvPr id="23" name="Freeform 23"/>
            <p:cNvSpPr/>
            <p:nvPr/>
          </p:nvSpPr>
          <p:spPr>
            <a:xfrm>
              <a:off x="0" y="0"/>
              <a:ext cx="686161" cy="156308"/>
            </a:xfrm>
            <a:custGeom>
              <a:avLst/>
              <a:gdLst/>
              <a:ahLst/>
              <a:cxnLst/>
              <a:rect l="l" t="t" r="r" b="b"/>
              <a:pathLst>
                <a:path w="686161" h="156308">
                  <a:moveTo>
                    <a:pt x="78154" y="0"/>
                  </a:moveTo>
                  <a:lnTo>
                    <a:pt x="608007" y="0"/>
                  </a:lnTo>
                  <a:cubicBezTo>
                    <a:pt x="651170" y="0"/>
                    <a:pt x="686161" y="34991"/>
                    <a:pt x="686161" y="78154"/>
                  </a:cubicBezTo>
                  <a:lnTo>
                    <a:pt x="686161" y="78154"/>
                  </a:lnTo>
                  <a:cubicBezTo>
                    <a:pt x="686161" y="121317"/>
                    <a:pt x="651170" y="156308"/>
                    <a:pt x="608007" y="156308"/>
                  </a:cubicBezTo>
                  <a:lnTo>
                    <a:pt x="78154" y="156308"/>
                  </a:lnTo>
                  <a:cubicBezTo>
                    <a:pt x="34991" y="156308"/>
                    <a:pt x="0" y="121317"/>
                    <a:pt x="0" y="78154"/>
                  </a:cubicBezTo>
                  <a:lnTo>
                    <a:pt x="0" y="78154"/>
                  </a:lnTo>
                  <a:cubicBezTo>
                    <a:pt x="0" y="34991"/>
                    <a:pt x="34991" y="0"/>
                    <a:pt x="78154" y="0"/>
                  </a:cubicBezTo>
                  <a:close/>
                </a:path>
              </a:pathLst>
            </a:custGeom>
            <a:solidFill>
              <a:srgbClr val="FEFFFF"/>
            </a:solidFill>
            <a:ln w="38100" cap="rnd">
              <a:solidFill>
                <a:srgbClr val="00A3CC"/>
              </a:solidFill>
              <a:prstDash val="solid"/>
              <a:round/>
            </a:ln>
          </p:spPr>
        </p:sp>
        <p:sp>
          <p:nvSpPr>
            <p:cNvPr id="24" name="TextBox 24"/>
            <p:cNvSpPr txBox="1"/>
            <p:nvPr/>
          </p:nvSpPr>
          <p:spPr>
            <a:xfrm>
              <a:off x="0" y="-47625"/>
              <a:ext cx="812800" cy="860425"/>
            </a:xfrm>
            <a:prstGeom prst="rect">
              <a:avLst/>
            </a:prstGeom>
          </p:spPr>
          <p:txBody>
            <a:bodyPr lIns="50800" tIns="50800" rIns="50800" bIns="50800" rtlCol="0" anchor="ctr"/>
            <a:lstStyle/>
            <a:p>
              <a:pPr algn="ctr">
                <a:lnSpc>
                  <a:spcPts val="2939"/>
                </a:lnSpc>
              </a:pPr>
              <a:endParaRPr/>
            </a:p>
          </p:txBody>
        </p:sp>
      </p:grpSp>
      <p:grpSp>
        <p:nvGrpSpPr>
          <p:cNvPr id="25" name="Group 25"/>
          <p:cNvGrpSpPr/>
          <p:nvPr/>
        </p:nvGrpSpPr>
        <p:grpSpPr>
          <a:xfrm>
            <a:off x="12884799" y="274118"/>
            <a:ext cx="785630" cy="785630"/>
            <a:chOff x="0" y="0"/>
            <a:chExt cx="1047507" cy="1047507"/>
          </a:xfrm>
        </p:grpSpPr>
        <p:grpSp>
          <p:nvGrpSpPr>
            <p:cNvPr id="26" name="Group 26"/>
            <p:cNvGrpSpPr/>
            <p:nvPr/>
          </p:nvGrpSpPr>
          <p:grpSpPr>
            <a:xfrm>
              <a:off x="0" y="0"/>
              <a:ext cx="1047507" cy="1047507"/>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3CC"/>
              </a:solidFill>
            </p:spPr>
          </p:sp>
          <p:sp>
            <p:nvSpPr>
              <p:cNvPr id="28" name="TextBox 28"/>
              <p:cNvSpPr txBox="1"/>
              <p:nvPr/>
            </p:nvSpPr>
            <p:spPr>
              <a:xfrm>
                <a:off x="76200" y="38100"/>
                <a:ext cx="660400" cy="698500"/>
              </a:xfrm>
              <a:prstGeom prst="rect">
                <a:avLst/>
              </a:prstGeom>
            </p:spPr>
            <p:txBody>
              <a:bodyPr lIns="18075" tIns="18075" rIns="18075" bIns="18075" rtlCol="0" anchor="ctr"/>
              <a:lstStyle/>
              <a:p>
                <a:pPr algn="ctr">
                  <a:lnSpc>
                    <a:spcPts val="2660"/>
                  </a:lnSpc>
                </a:pPr>
                <a:endParaRPr/>
              </a:p>
            </p:txBody>
          </p:sp>
        </p:grpSp>
        <p:sp>
          <p:nvSpPr>
            <p:cNvPr id="29" name="Freeform 29"/>
            <p:cNvSpPr/>
            <p:nvPr/>
          </p:nvSpPr>
          <p:spPr>
            <a:xfrm>
              <a:off x="100000" y="88628"/>
              <a:ext cx="847507" cy="846447"/>
            </a:xfrm>
            <a:custGeom>
              <a:avLst/>
              <a:gdLst/>
              <a:ahLst/>
              <a:cxnLst/>
              <a:rect l="l" t="t" r="r" b="b"/>
              <a:pathLst>
                <a:path w="847507" h="846447">
                  <a:moveTo>
                    <a:pt x="0" y="0"/>
                  </a:moveTo>
                  <a:lnTo>
                    <a:pt x="847507" y="0"/>
                  </a:lnTo>
                  <a:lnTo>
                    <a:pt x="847507" y="846448"/>
                  </a:lnTo>
                  <a:lnTo>
                    <a:pt x="0" y="846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30" name="TextBox 30"/>
          <p:cNvSpPr txBox="1"/>
          <p:nvPr/>
        </p:nvSpPr>
        <p:spPr>
          <a:xfrm>
            <a:off x="13477990" y="825804"/>
            <a:ext cx="4331972" cy="349250"/>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Lato 1 Bold"/>
              </a:rPr>
              <a:t>SUGGESTED TIME: 1-2 MINUTES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0"/>
          <p:cNvGrpSpPr/>
          <p:nvPr/>
        </p:nvGrpSpPr>
        <p:grpSpPr>
          <a:xfrm>
            <a:off x="2271052" y="2005965"/>
            <a:ext cx="13797049" cy="7370645"/>
            <a:chOff x="0" y="0"/>
            <a:chExt cx="4200828" cy="2244162"/>
          </a:xfrm>
        </p:grpSpPr>
        <p:sp>
          <p:nvSpPr>
            <p:cNvPr id="21" name="Freeform 21"/>
            <p:cNvSpPr/>
            <p:nvPr/>
          </p:nvSpPr>
          <p:spPr>
            <a:xfrm>
              <a:off x="0" y="0"/>
              <a:ext cx="4200828" cy="2244162"/>
            </a:xfrm>
            <a:custGeom>
              <a:avLst/>
              <a:gdLst/>
              <a:ahLst/>
              <a:cxnLst/>
              <a:rect l="l" t="t" r="r" b="b"/>
              <a:pathLst>
                <a:path w="4200828" h="2244162">
                  <a:moveTo>
                    <a:pt x="0" y="0"/>
                  </a:moveTo>
                  <a:lnTo>
                    <a:pt x="4200828" y="0"/>
                  </a:lnTo>
                  <a:lnTo>
                    <a:pt x="4200828" y="2244162"/>
                  </a:lnTo>
                  <a:lnTo>
                    <a:pt x="0" y="2244162"/>
                  </a:lnTo>
                  <a:close/>
                </a:path>
              </a:pathLst>
            </a:custGeom>
            <a:solidFill>
              <a:srgbClr val="000000">
                <a:alpha val="0"/>
              </a:srgbClr>
            </a:solidFill>
            <a:ln w="85725" cap="sq">
              <a:solidFill>
                <a:srgbClr val="FBC900"/>
              </a:solidFill>
              <a:prstDash val="solid"/>
              <a:miter/>
            </a:ln>
          </p:spPr>
        </p:sp>
        <p:sp>
          <p:nvSpPr>
            <p:cNvPr id="22" name="TextBox 2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 name="Group 2"/>
          <p:cNvGrpSpPr/>
          <p:nvPr/>
        </p:nvGrpSpPr>
        <p:grpSpPr>
          <a:xfrm>
            <a:off x="2726305" y="2446770"/>
            <a:ext cx="12835390" cy="6508085"/>
            <a:chOff x="0" y="0"/>
            <a:chExt cx="4274726" cy="2167467"/>
          </a:xfrm>
        </p:grpSpPr>
        <p:sp>
          <p:nvSpPr>
            <p:cNvPr id="3" name="Freeform 3"/>
            <p:cNvSpPr/>
            <p:nvPr/>
          </p:nvSpPr>
          <p:spPr>
            <a:xfrm>
              <a:off x="0" y="0"/>
              <a:ext cx="4274726" cy="2167467"/>
            </a:xfrm>
            <a:custGeom>
              <a:avLst/>
              <a:gdLst/>
              <a:ahLst/>
              <a:cxnLst/>
              <a:rect l="l" t="t" r="r" b="b"/>
              <a:pathLst>
                <a:path w="4274726" h="2167467">
                  <a:moveTo>
                    <a:pt x="28952" y="0"/>
                  </a:moveTo>
                  <a:lnTo>
                    <a:pt x="4245774" y="0"/>
                  </a:lnTo>
                  <a:cubicBezTo>
                    <a:pt x="4253452" y="0"/>
                    <a:pt x="4260816" y="3050"/>
                    <a:pt x="4266246" y="8480"/>
                  </a:cubicBezTo>
                  <a:cubicBezTo>
                    <a:pt x="4271676" y="13909"/>
                    <a:pt x="4274726" y="21274"/>
                    <a:pt x="4274726" y="28952"/>
                  </a:cubicBezTo>
                  <a:lnTo>
                    <a:pt x="4274726" y="2138515"/>
                  </a:lnTo>
                  <a:cubicBezTo>
                    <a:pt x="4274726" y="2146193"/>
                    <a:pt x="4271676" y="2153557"/>
                    <a:pt x="4266246" y="2158987"/>
                  </a:cubicBezTo>
                  <a:cubicBezTo>
                    <a:pt x="4260816" y="2164417"/>
                    <a:pt x="4253452" y="2167467"/>
                    <a:pt x="4245774" y="2167467"/>
                  </a:cubicBezTo>
                  <a:lnTo>
                    <a:pt x="28952" y="2167467"/>
                  </a:lnTo>
                  <a:cubicBezTo>
                    <a:pt x="21274" y="2167467"/>
                    <a:pt x="13909" y="2164417"/>
                    <a:pt x="8480" y="2158987"/>
                  </a:cubicBezTo>
                  <a:cubicBezTo>
                    <a:pt x="3050" y="2153557"/>
                    <a:pt x="0" y="2146193"/>
                    <a:pt x="0" y="2138515"/>
                  </a:cubicBezTo>
                  <a:lnTo>
                    <a:pt x="0" y="28952"/>
                  </a:lnTo>
                  <a:cubicBezTo>
                    <a:pt x="0" y="21274"/>
                    <a:pt x="3050" y="13909"/>
                    <a:pt x="8480" y="8480"/>
                  </a:cubicBezTo>
                  <a:cubicBezTo>
                    <a:pt x="13909" y="3050"/>
                    <a:pt x="21274" y="0"/>
                    <a:pt x="28952" y="0"/>
                  </a:cubicBezTo>
                  <a:close/>
                </a:path>
              </a:pathLst>
            </a:custGeom>
            <a:solidFill>
              <a:srgbClr val="000000">
                <a:alpha val="0"/>
              </a:srgbClr>
            </a:solidFill>
            <a:ln w="381000" cap="rnd">
              <a:solidFill>
                <a:srgbClr val="E76B4C"/>
              </a:solidFill>
              <a:prstDash val="solid"/>
              <a:round/>
            </a:ln>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4655539" y="4632025"/>
            <a:ext cx="8976922" cy="1821011"/>
          </a:xfrm>
          <a:prstGeom prst="rect">
            <a:avLst/>
          </a:prstGeom>
        </p:spPr>
        <p:txBody>
          <a:bodyPr lIns="0" tIns="0" rIns="0" bIns="0" rtlCol="0" anchor="t">
            <a:spAutoFit/>
          </a:bodyPr>
          <a:lstStyle/>
          <a:p>
            <a:pPr algn="ctr">
              <a:lnSpc>
                <a:spcPts val="7098"/>
              </a:lnSpc>
            </a:pPr>
            <a:r>
              <a:rPr lang="en-US" sz="6450" dirty="0">
                <a:solidFill>
                  <a:srgbClr val="E76B4C"/>
                </a:solidFill>
                <a:latin typeface="Lato 1 Bold"/>
              </a:rPr>
              <a:t>WHAT ARE YOUR MAIN OPTIONS?</a:t>
            </a:r>
          </a:p>
        </p:txBody>
      </p:sp>
      <p:sp>
        <p:nvSpPr>
          <p:cNvPr id="6" name="TextBox 6"/>
          <p:cNvSpPr txBox="1"/>
          <p:nvPr/>
        </p:nvSpPr>
        <p:spPr>
          <a:xfrm>
            <a:off x="5001451" y="3512697"/>
            <a:ext cx="8285098" cy="690132"/>
          </a:xfrm>
          <a:prstGeom prst="rect">
            <a:avLst/>
          </a:prstGeom>
        </p:spPr>
        <p:txBody>
          <a:bodyPr lIns="0" tIns="0" rIns="0" bIns="0" rtlCol="0" anchor="t">
            <a:spAutoFit/>
          </a:bodyPr>
          <a:lstStyle/>
          <a:p>
            <a:pPr algn="ctr">
              <a:lnSpc>
                <a:spcPts val="5809"/>
              </a:lnSpc>
            </a:pPr>
            <a:r>
              <a:rPr lang="en-US" sz="3700">
                <a:solidFill>
                  <a:srgbClr val="000000"/>
                </a:solidFill>
                <a:latin typeface="DM Sans Bold"/>
              </a:rPr>
              <a:t>QUESTION FOR DISCUSSION:</a:t>
            </a:r>
          </a:p>
        </p:txBody>
      </p:sp>
      <p:sp>
        <p:nvSpPr>
          <p:cNvPr id="7" name="TextBox 7"/>
          <p:cNvSpPr txBox="1"/>
          <p:nvPr/>
        </p:nvSpPr>
        <p:spPr>
          <a:xfrm>
            <a:off x="7783910" y="9435308"/>
            <a:ext cx="2287548"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Lato 1"/>
              </a:rPr>
              <a:t>© Ben Rowland 2023</a:t>
            </a:r>
          </a:p>
        </p:txBody>
      </p:sp>
      <p:grpSp>
        <p:nvGrpSpPr>
          <p:cNvPr id="8" name="Group 8"/>
          <p:cNvGrpSpPr/>
          <p:nvPr/>
        </p:nvGrpSpPr>
        <p:grpSpPr>
          <a:xfrm>
            <a:off x="13328689" y="503327"/>
            <a:ext cx="4573424" cy="1041830"/>
            <a:chOff x="0" y="0"/>
            <a:chExt cx="686161" cy="156308"/>
          </a:xfrm>
        </p:grpSpPr>
        <p:sp>
          <p:nvSpPr>
            <p:cNvPr id="9" name="Freeform 9"/>
            <p:cNvSpPr/>
            <p:nvPr/>
          </p:nvSpPr>
          <p:spPr>
            <a:xfrm>
              <a:off x="0" y="0"/>
              <a:ext cx="686161" cy="156308"/>
            </a:xfrm>
            <a:custGeom>
              <a:avLst/>
              <a:gdLst/>
              <a:ahLst/>
              <a:cxnLst/>
              <a:rect l="l" t="t" r="r" b="b"/>
              <a:pathLst>
                <a:path w="686161" h="156308">
                  <a:moveTo>
                    <a:pt x="78154" y="0"/>
                  </a:moveTo>
                  <a:lnTo>
                    <a:pt x="608007" y="0"/>
                  </a:lnTo>
                  <a:cubicBezTo>
                    <a:pt x="651170" y="0"/>
                    <a:pt x="686161" y="34991"/>
                    <a:pt x="686161" y="78154"/>
                  </a:cubicBezTo>
                  <a:lnTo>
                    <a:pt x="686161" y="78154"/>
                  </a:lnTo>
                  <a:cubicBezTo>
                    <a:pt x="686161" y="121317"/>
                    <a:pt x="651170" y="156308"/>
                    <a:pt x="608007" y="156308"/>
                  </a:cubicBezTo>
                  <a:lnTo>
                    <a:pt x="78154" y="156308"/>
                  </a:lnTo>
                  <a:cubicBezTo>
                    <a:pt x="34991" y="156308"/>
                    <a:pt x="0" y="121317"/>
                    <a:pt x="0" y="78154"/>
                  </a:cubicBezTo>
                  <a:lnTo>
                    <a:pt x="0" y="78154"/>
                  </a:lnTo>
                  <a:cubicBezTo>
                    <a:pt x="0" y="34991"/>
                    <a:pt x="34991" y="0"/>
                    <a:pt x="78154" y="0"/>
                  </a:cubicBezTo>
                  <a:close/>
                </a:path>
              </a:pathLst>
            </a:custGeom>
            <a:solidFill>
              <a:srgbClr val="FEFFFF"/>
            </a:solidFill>
            <a:ln w="38100" cap="rnd">
              <a:solidFill>
                <a:srgbClr val="00A3CC"/>
              </a:solidFill>
              <a:prstDash val="solid"/>
              <a:round/>
            </a:ln>
          </p:spPr>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2939"/>
                </a:lnSpc>
              </a:pPr>
              <a:endParaRPr/>
            </a:p>
          </p:txBody>
        </p:sp>
      </p:grpSp>
      <p:grpSp>
        <p:nvGrpSpPr>
          <p:cNvPr id="11" name="Group 11"/>
          <p:cNvGrpSpPr/>
          <p:nvPr/>
        </p:nvGrpSpPr>
        <p:grpSpPr>
          <a:xfrm>
            <a:off x="12884799" y="274118"/>
            <a:ext cx="785630" cy="785630"/>
            <a:chOff x="0" y="0"/>
            <a:chExt cx="1047507" cy="1047507"/>
          </a:xfrm>
        </p:grpSpPr>
        <p:grpSp>
          <p:nvGrpSpPr>
            <p:cNvPr id="12" name="Group 12"/>
            <p:cNvGrpSpPr/>
            <p:nvPr/>
          </p:nvGrpSpPr>
          <p:grpSpPr>
            <a:xfrm>
              <a:off x="0" y="0"/>
              <a:ext cx="1047507" cy="1047507"/>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3CC"/>
              </a:solidFill>
            </p:spPr>
          </p:sp>
          <p:sp>
            <p:nvSpPr>
              <p:cNvPr id="14" name="TextBox 14"/>
              <p:cNvSpPr txBox="1"/>
              <p:nvPr/>
            </p:nvSpPr>
            <p:spPr>
              <a:xfrm>
                <a:off x="76200" y="38100"/>
                <a:ext cx="660400" cy="698500"/>
              </a:xfrm>
              <a:prstGeom prst="rect">
                <a:avLst/>
              </a:prstGeom>
            </p:spPr>
            <p:txBody>
              <a:bodyPr lIns="18075" tIns="18075" rIns="18075" bIns="18075" rtlCol="0" anchor="ctr"/>
              <a:lstStyle/>
              <a:p>
                <a:pPr algn="ctr">
                  <a:lnSpc>
                    <a:spcPts val="2660"/>
                  </a:lnSpc>
                </a:pPr>
                <a:endParaRPr/>
              </a:p>
            </p:txBody>
          </p:sp>
        </p:grpSp>
        <p:sp>
          <p:nvSpPr>
            <p:cNvPr id="15" name="Freeform 15"/>
            <p:cNvSpPr/>
            <p:nvPr/>
          </p:nvSpPr>
          <p:spPr>
            <a:xfrm>
              <a:off x="100000" y="88628"/>
              <a:ext cx="847507" cy="846447"/>
            </a:xfrm>
            <a:custGeom>
              <a:avLst/>
              <a:gdLst/>
              <a:ahLst/>
              <a:cxnLst/>
              <a:rect l="l" t="t" r="r" b="b"/>
              <a:pathLst>
                <a:path w="847507" h="846447">
                  <a:moveTo>
                    <a:pt x="0" y="0"/>
                  </a:moveTo>
                  <a:lnTo>
                    <a:pt x="847507" y="0"/>
                  </a:lnTo>
                  <a:lnTo>
                    <a:pt x="847507" y="846448"/>
                  </a:lnTo>
                  <a:lnTo>
                    <a:pt x="0" y="846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6" name="TextBox 16"/>
          <p:cNvSpPr txBox="1"/>
          <p:nvPr/>
        </p:nvSpPr>
        <p:spPr>
          <a:xfrm>
            <a:off x="13477990" y="825804"/>
            <a:ext cx="4331972" cy="349250"/>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Lato 1 Bold"/>
              </a:rPr>
              <a:t>SUGGESTED TIME: 6-7 MINUTES</a:t>
            </a:r>
          </a:p>
        </p:txBody>
      </p:sp>
      <p:grpSp>
        <p:nvGrpSpPr>
          <p:cNvPr id="17" name="Group 17"/>
          <p:cNvGrpSpPr/>
          <p:nvPr/>
        </p:nvGrpSpPr>
        <p:grpSpPr>
          <a:xfrm>
            <a:off x="764314" y="929391"/>
            <a:ext cx="8379686" cy="1814667"/>
            <a:chOff x="0" y="0"/>
            <a:chExt cx="2206995" cy="477937"/>
          </a:xfrm>
        </p:grpSpPr>
        <p:sp>
          <p:nvSpPr>
            <p:cNvPr id="18" name="Freeform 18"/>
            <p:cNvSpPr/>
            <p:nvPr/>
          </p:nvSpPr>
          <p:spPr>
            <a:xfrm>
              <a:off x="0" y="0"/>
              <a:ext cx="2206996" cy="477937"/>
            </a:xfrm>
            <a:custGeom>
              <a:avLst/>
              <a:gdLst/>
              <a:ahLst/>
              <a:cxnLst/>
              <a:rect l="l" t="t" r="r" b="b"/>
              <a:pathLst>
                <a:path w="2206996" h="477937">
                  <a:moveTo>
                    <a:pt x="0" y="0"/>
                  </a:moveTo>
                  <a:lnTo>
                    <a:pt x="2206996" y="0"/>
                  </a:lnTo>
                  <a:lnTo>
                    <a:pt x="2206996" y="477937"/>
                  </a:lnTo>
                  <a:lnTo>
                    <a:pt x="0" y="477937"/>
                  </a:lnTo>
                  <a:close/>
                </a:path>
              </a:pathLst>
            </a:custGeom>
            <a:solidFill>
              <a:srgbClr val="FBC900"/>
            </a:solidFill>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1028700" y="1136954"/>
            <a:ext cx="7602003" cy="1348959"/>
          </a:xfrm>
          <a:prstGeom prst="rect">
            <a:avLst/>
          </a:prstGeom>
        </p:spPr>
        <p:txBody>
          <a:bodyPr lIns="0" tIns="0" rIns="0" bIns="0" rtlCol="0" anchor="t">
            <a:spAutoFit/>
          </a:bodyPr>
          <a:lstStyle/>
          <a:p>
            <a:pPr>
              <a:lnSpc>
                <a:spcPts val="2659"/>
              </a:lnSpc>
              <a:spcBef>
                <a:spcPct val="0"/>
              </a:spcBef>
            </a:pPr>
            <a:r>
              <a:rPr lang="en-US" sz="1850" dirty="0">
                <a:solidFill>
                  <a:srgbClr val="000000"/>
                </a:solidFill>
                <a:latin typeface="Lato 1"/>
              </a:rPr>
              <a:t>Begin with an open discussion about what your students are thinking about doing – the key is to avoid judgement or getting people to ‘justify’ their choice. Focus on variety and what they have seen that has led them to that current choice.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grpSp>
        <p:nvGrpSpPr>
          <p:cNvPr id="39" name="Group 39"/>
          <p:cNvGrpSpPr/>
          <p:nvPr/>
        </p:nvGrpSpPr>
        <p:grpSpPr>
          <a:xfrm>
            <a:off x="1028700" y="1908083"/>
            <a:ext cx="13869154" cy="7202399"/>
            <a:chOff x="0" y="0"/>
            <a:chExt cx="4222783" cy="2192936"/>
          </a:xfrm>
        </p:grpSpPr>
        <p:sp>
          <p:nvSpPr>
            <p:cNvPr id="40" name="Freeform 40"/>
            <p:cNvSpPr/>
            <p:nvPr/>
          </p:nvSpPr>
          <p:spPr>
            <a:xfrm>
              <a:off x="0" y="0"/>
              <a:ext cx="4222783" cy="2192936"/>
            </a:xfrm>
            <a:custGeom>
              <a:avLst/>
              <a:gdLst/>
              <a:ahLst/>
              <a:cxnLst/>
              <a:rect l="l" t="t" r="r" b="b"/>
              <a:pathLst>
                <a:path w="4222783" h="2192936">
                  <a:moveTo>
                    <a:pt x="0" y="0"/>
                  </a:moveTo>
                  <a:lnTo>
                    <a:pt x="4222783" y="0"/>
                  </a:lnTo>
                  <a:lnTo>
                    <a:pt x="4222783" y="2192936"/>
                  </a:lnTo>
                  <a:lnTo>
                    <a:pt x="0" y="2192936"/>
                  </a:lnTo>
                  <a:close/>
                </a:path>
              </a:pathLst>
            </a:custGeom>
            <a:solidFill>
              <a:srgbClr val="000000">
                <a:alpha val="0"/>
              </a:srgbClr>
            </a:solidFill>
            <a:ln w="85725" cap="sq">
              <a:solidFill>
                <a:srgbClr val="FBC900"/>
              </a:solidFill>
              <a:prstDash val="solid"/>
              <a:miter/>
            </a:ln>
          </p:spPr>
        </p:sp>
        <p:sp>
          <p:nvSpPr>
            <p:cNvPr id="41" name="TextBox 4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 name="Freeform 2"/>
          <p:cNvSpPr/>
          <p:nvPr/>
        </p:nvSpPr>
        <p:spPr>
          <a:xfrm rot="-5400000">
            <a:off x="10044551" y="4257179"/>
            <a:ext cx="4853303" cy="4853303"/>
          </a:xfrm>
          <a:custGeom>
            <a:avLst/>
            <a:gdLst/>
            <a:ahLst/>
            <a:cxnLst/>
            <a:rect l="l" t="t" r="r" b="b"/>
            <a:pathLst>
              <a:path w="4853303" h="4853303">
                <a:moveTo>
                  <a:pt x="0" y="0"/>
                </a:moveTo>
                <a:lnTo>
                  <a:pt x="4853303" y="0"/>
                </a:lnTo>
                <a:lnTo>
                  <a:pt x="4853303" y="4853303"/>
                </a:lnTo>
                <a:lnTo>
                  <a:pt x="0" y="48533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1567293" y="2434369"/>
            <a:ext cx="10903910" cy="692956"/>
          </a:xfrm>
          <a:prstGeom prst="rect">
            <a:avLst/>
          </a:prstGeom>
        </p:spPr>
        <p:txBody>
          <a:bodyPr lIns="0" tIns="0" rIns="0" bIns="0" rtlCol="0" anchor="t">
            <a:spAutoFit/>
          </a:bodyPr>
          <a:lstStyle/>
          <a:p>
            <a:pPr algn="just">
              <a:lnSpc>
                <a:spcPts val="5385"/>
              </a:lnSpc>
            </a:pPr>
            <a:r>
              <a:rPr lang="en-US" sz="4895">
                <a:solidFill>
                  <a:srgbClr val="E76B4C"/>
                </a:solidFill>
                <a:latin typeface="Lato 1 Bold"/>
              </a:rPr>
              <a:t>WHAT ARE YOUR MAIN OPTIONS?</a:t>
            </a:r>
          </a:p>
        </p:txBody>
      </p:sp>
      <p:sp>
        <p:nvSpPr>
          <p:cNvPr id="4" name="TextBox 4"/>
          <p:cNvSpPr txBox="1"/>
          <p:nvPr/>
        </p:nvSpPr>
        <p:spPr>
          <a:xfrm>
            <a:off x="7783910" y="9435308"/>
            <a:ext cx="2287548"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Lato 1"/>
              </a:rPr>
              <a:t>© Ben Rowland 2023</a:t>
            </a:r>
          </a:p>
        </p:txBody>
      </p:sp>
      <p:grpSp>
        <p:nvGrpSpPr>
          <p:cNvPr id="5" name="Group 5"/>
          <p:cNvGrpSpPr/>
          <p:nvPr/>
        </p:nvGrpSpPr>
        <p:grpSpPr>
          <a:xfrm>
            <a:off x="2632800" y="3672653"/>
            <a:ext cx="9411889" cy="419611"/>
            <a:chOff x="0" y="0"/>
            <a:chExt cx="12549185" cy="559481"/>
          </a:xfrm>
        </p:grpSpPr>
        <p:grpSp>
          <p:nvGrpSpPr>
            <p:cNvPr id="6" name="Group 6"/>
            <p:cNvGrpSpPr/>
            <p:nvPr/>
          </p:nvGrpSpPr>
          <p:grpSpPr>
            <a:xfrm>
              <a:off x="0" y="124931"/>
              <a:ext cx="347124" cy="34712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B4C"/>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912792" y="28575"/>
              <a:ext cx="11636393" cy="530906"/>
            </a:xfrm>
            <a:prstGeom prst="rect">
              <a:avLst/>
            </a:prstGeom>
          </p:spPr>
          <p:txBody>
            <a:bodyPr lIns="0" tIns="0" rIns="0" bIns="0" rtlCol="0" anchor="t">
              <a:spAutoFit/>
            </a:bodyPr>
            <a:lstStyle/>
            <a:p>
              <a:pPr>
                <a:lnSpc>
                  <a:spcPts val="3047"/>
                </a:lnSpc>
              </a:pPr>
              <a:r>
                <a:rPr lang="en-US" sz="2770">
                  <a:solidFill>
                    <a:srgbClr val="000000"/>
                  </a:solidFill>
                  <a:latin typeface="DM Sans Bold"/>
                </a:rPr>
                <a:t>Going to university</a:t>
              </a:r>
            </a:p>
          </p:txBody>
        </p:sp>
      </p:grpSp>
      <p:grpSp>
        <p:nvGrpSpPr>
          <p:cNvPr id="10" name="Group 10"/>
          <p:cNvGrpSpPr/>
          <p:nvPr/>
        </p:nvGrpSpPr>
        <p:grpSpPr>
          <a:xfrm>
            <a:off x="2632800" y="4476820"/>
            <a:ext cx="9411889" cy="419611"/>
            <a:chOff x="0" y="0"/>
            <a:chExt cx="12549185" cy="559481"/>
          </a:xfrm>
        </p:grpSpPr>
        <p:sp>
          <p:nvSpPr>
            <p:cNvPr id="11" name="TextBox 11"/>
            <p:cNvSpPr txBox="1"/>
            <p:nvPr/>
          </p:nvSpPr>
          <p:spPr>
            <a:xfrm>
              <a:off x="912792" y="28575"/>
              <a:ext cx="11636393" cy="530906"/>
            </a:xfrm>
            <a:prstGeom prst="rect">
              <a:avLst/>
            </a:prstGeom>
          </p:spPr>
          <p:txBody>
            <a:bodyPr lIns="0" tIns="0" rIns="0" bIns="0" rtlCol="0" anchor="t">
              <a:spAutoFit/>
            </a:bodyPr>
            <a:lstStyle/>
            <a:p>
              <a:pPr>
                <a:lnSpc>
                  <a:spcPts val="3047"/>
                </a:lnSpc>
              </a:pPr>
              <a:r>
                <a:rPr lang="en-US" sz="2750" dirty="0">
                  <a:solidFill>
                    <a:srgbClr val="000000"/>
                  </a:solidFill>
                  <a:latin typeface="DM Sans Bold"/>
                </a:rPr>
                <a:t>Doing an apprenticeship</a:t>
              </a:r>
              <a:endParaRPr lang="en-US" sz="2770" dirty="0">
                <a:solidFill>
                  <a:srgbClr val="000000"/>
                </a:solidFill>
                <a:latin typeface="DM Sans Bold"/>
              </a:endParaRPr>
            </a:p>
          </p:txBody>
        </p:sp>
        <p:grpSp>
          <p:nvGrpSpPr>
            <p:cNvPr id="12" name="Group 12"/>
            <p:cNvGrpSpPr/>
            <p:nvPr/>
          </p:nvGrpSpPr>
          <p:grpSpPr>
            <a:xfrm>
              <a:off x="0" y="142004"/>
              <a:ext cx="347124" cy="34712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B4C"/>
              </a:solidFill>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grpSp>
        <p:nvGrpSpPr>
          <p:cNvPr id="15" name="Group 15"/>
          <p:cNvGrpSpPr/>
          <p:nvPr/>
        </p:nvGrpSpPr>
        <p:grpSpPr>
          <a:xfrm>
            <a:off x="2632800" y="5280987"/>
            <a:ext cx="9411889" cy="419611"/>
            <a:chOff x="0" y="0"/>
            <a:chExt cx="12549185" cy="559481"/>
          </a:xfrm>
        </p:grpSpPr>
        <p:sp>
          <p:nvSpPr>
            <p:cNvPr id="16" name="TextBox 16"/>
            <p:cNvSpPr txBox="1"/>
            <p:nvPr/>
          </p:nvSpPr>
          <p:spPr>
            <a:xfrm>
              <a:off x="912792" y="28575"/>
              <a:ext cx="11636393" cy="530906"/>
            </a:xfrm>
            <a:prstGeom prst="rect">
              <a:avLst/>
            </a:prstGeom>
          </p:spPr>
          <p:txBody>
            <a:bodyPr lIns="0" tIns="0" rIns="0" bIns="0" rtlCol="0" anchor="t">
              <a:spAutoFit/>
            </a:bodyPr>
            <a:lstStyle/>
            <a:p>
              <a:pPr>
                <a:lnSpc>
                  <a:spcPts val="3047"/>
                </a:lnSpc>
              </a:pPr>
              <a:r>
                <a:rPr lang="en-US" sz="2770">
                  <a:solidFill>
                    <a:srgbClr val="000000"/>
                  </a:solidFill>
                  <a:latin typeface="DM Sans Bold"/>
                </a:rPr>
                <a:t>Taking a year (or two) out</a:t>
              </a:r>
            </a:p>
          </p:txBody>
        </p:sp>
        <p:grpSp>
          <p:nvGrpSpPr>
            <p:cNvPr id="17" name="Group 17"/>
            <p:cNvGrpSpPr/>
            <p:nvPr/>
          </p:nvGrpSpPr>
          <p:grpSpPr>
            <a:xfrm>
              <a:off x="0" y="142004"/>
              <a:ext cx="347124" cy="347124"/>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B4C"/>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grpSp>
        <p:nvGrpSpPr>
          <p:cNvPr id="20" name="Group 20"/>
          <p:cNvGrpSpPr/>
          <p:nvPr/>
        </p:nvGrpSpPr>
        <p:grpSpPr>
          <a:xfrm>
            <a:off x="2632800" y="6085154"/>
            <a:ext cx="9411889" cy="419611"/>
            <a:chOff x="0" y="0"/>
            <a:chExt cx="12549185" cy="559481"/>
          </a:xfrm>
        </p:grpSpPr>
        <p:sp>
          <p:nvSpPr>
            <p:cNvPr id="21" name="TextBox 21"/>
            <p:cNvSpPr txBox="1"/>
            <p:nvPr/>
          </p:nvSpPr>
          <p:spPr>
            <a:xfrm>
              <a:off x="912792" y="28575"/>
              <a:ext cx="11636393" cy="530906"/>
            </a:xfrm>
            <a:prstGeom prst="rect">
              <a:avLst/>
            </a:prstGeom>
          </p:spPr>
          <p:txBody>
            <a:bodyPr lIns="0" tIns="0" rIns="0" bIns="0" rtlCol="0" anchor="t">
              <a:spAutoFit/>
            </a:bodyPr>
            <a:lstStyle/>
            <a:p>
              <a:pPr>
                <a:lnSpc>
                  <a:spcPts val="3047"/>
                </a:lnSpc>
              </a:pPr>
              <a:r>
                <a:rPr lang="en-US" sz="2770">
                  <a:solidFill>
                    <a:srgbClr val="000000"/>
                  </a:solidFill>
                  <a:latin typeface="DM Sans Bold"/>
                </a:rPr>
                <a:t>Getting a regular job</a:t>
              </a:r>
            </a:p>
          </p:txBody>
        </p:sp>
        <p:grpSp>
          <p:nvGrpSpPr>
            <p:cNvPr id="22" name="Group 22"/>
            <p:cNvGrpSpPr/>
            <p:nvPr/>
          </p:nvGrpSpPr>
          <p:grpSpPr>
            <a:xfrm>
              <a:off x="0" y="142004"/>
              <a:ext cx="347124" cy="347124"/>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B4C"/>
              </a:solidFill>
            </p:spPr>
          </p:sp>
          <p:sp>
            <p:nvSpPr>
              <p:cNvPr id="24" name="TextBox 2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grpSp>
        <p:nvGrpSpPr>
          <p:cNvPr id="25" name="Group 25"/>
          <p:cNvGrpSpPr/>
          <p:nvPr/>
        </p:nvGrpSpPr>
        <p:grpSpPr>
          <a:xfrm>
            <a:off x="2632800" y="6889321"/>
            <a:ext cx="9411889" cy="804040"/>
            <a:chOff x="0" y="0"/>
            <a:chExt cx="12549185" cy="1072054"/>
          </a:xfrm>
        </p:grpSpPr>
        <p:sp>
          <p:nvSpPr>
            <p:cNvPr id="26" name="TextBox 26"/>
            <p:cNvSpPr txBox="1"/>
            <p:nvPr/>
          </p:nvSpPr>
          <p:spPr>
            <a:xfrm>
              <a:off x="912792" y="28575"/>
              <a:ext cx="11636393" cy="1043479"/>
            </a:xfrm>
            <a:prstGeom prst="rect">
              <a:avLst/>
            </a:prstGeom>
          </p:spPr>
          <p:txBody>
            <a:bodyPr lIns="0" tIns="0" rIns="0" bIns="0" rtlCol="0" anchor="t">
              <a:spAutoFit/>
            </a:bodyPr>
            <a:lstStyle/>
            <a:p>
              <a:pPr>
                <a:lnSpc>
                  <a:spcPts val="3047"/>
                </a:lnSpc>
              </a:pPr>
              <a:r>
                <a:rPr lang="en-US" sz="2770">
                  <a:solidFill>
                    <a:srgbClr val="000000"/>
                  </a:solidFill>
                  <a:latin typeface="DM Sans Bold"/>
                </a:rPr>
                <a:t>Doing further education (other courses, not an apprenticeship or degree)</a:t>
              </a:r>
            </a:p>
          </p:txBody>
        </p:sp>
        <p:grpSp>
          <p:nvGrpSpPr>
            <p:cNvPr id="27" name="Group 27"/>
            <p:cNvGrpSpPr/>
            <p:nvPr/>
          </p:nvGrpSpPr>
          <p:grpSpPr>
            <a:xfrm>
              <a:off x="0" y="172155"/>
              <a:ext cx="347124" cy="34712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B4C"/>
              </a:solidFill>
            </p:spPr>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grpSp>
        <p:nvGrpSpPr>
          <p:cNvPr id="30" name="Group 30"/>
          <p:cNvGrpSpPr/>
          <p:nvPr/>
        </p:nvGrpSpPr>
        <p:grpSpPr>
          <a:xfrm>
            <a:off x="13328689" y="503327"/>
            <a:ext cx="4573424" cy="1041830"/>
            <a:chOff x="0" y="0"/>
            <a:chExt cx="686161" cy="156308"/>
          </a:xfrm>
        </p:grpSpPr>
        <p:sp>
          <p:nvSpPr>
            <p:cNvPr id="31" name="Freeform 31"/>
            <p:cNvSpPr/>
            <p:nvPr/>
          </p:nvSpPr>
          <p:spPr>
            <a:xfrm>
              <a:off x="0" y="0"/>
              <a:ext cx="686161" cy="156308"/>
            </a:xfrm>
            <a:custGeom>
              <a:avLst/>
              <a:gdLst/>
              <a:ahLst/>
              <a:cxnLst/>
              <a:rect l="l" t="t" r="r" b="b"/>
              <a:pathLst>
                <a:path w="686161" h="156308">
                  <a:moveTo>
                    <a:pt x="78154" y="0"/>
                  </a:moveTo>
                  <a:lnTo>
                    <a:pt x="608007" y="0"/>
                  </a:lnTo>
                  <a:cubicBezTo>
                    <a:pt x="651170" y="0"/>
                    <a:pt x="686161" y="34991"/>
                    <a:pt x="686161" y="78154"/>
                  </a:cubicBezTo>
                  <a:lnTo>
                    <a:pt x="686161" y="78154"/>
                  </a:lnTo>
                  <a:cubicBezTo>
                    <a:pt x="686161" y="121317"/>
                    <a:pt x="651170" y="156308"/>
                    <a:pt x="608007" y="156308"/>
                  </a:cubicBezTo>
                  <a:lnTo>
                    <a:pt x="78154" y="156308"/>
                  </a:lnTo>
                  <a:cubicBezTo>
                    <a:pt x="34991" y="156308"/>
                    <a:pt x="0" y="121317"/>
                    <a:pt x="0" y="78154"/>
                  </a:cubicBezTo>
                  <a:lnTo>
                    <a:pt x="0" y="78154"/>
                  </a:lnTo>
                  <a:cubicBezTo>
                    <a:pt x="0" y="34991"/>
                    <a:pt x="34991" y="0"/>
                    <a:pt x="78154" y="0"/>
                  </a:cubicBezTo>
                  <a:close/>
                </a:path>
              </a:pathLst>
            </a:custGeom>
            <a:solidFill>
              <a:srgbClr val="FEFFFF"/>
            </a:solidFill>
            <a:ln w="38100" cap="rnd">
              <a:solidFill>
                <a:srgbClr val="00A3CC"/>
              </a:solidFill>
              <a:prstDash val="solid"/>
              <a:round/>
            </a:ln>
          </p:spPr>
        </p:sp>
        <p:sp>
          <p:nvSpPr>
            <p:cNvPr id="32" name="TextBox 32"/>
            <p:cNvSpPr txBox="1"/>
            <p:nvPr/>
          </p:nvSpPr>
          <p:spPr>
            <a:xfrm>
              <a:off x="0" y="-47625"/>
              <a:ext cx="812800" cy="860425"/>
            </a:xfrm>
            <a:prstGeom prst="rect">
              <a:avLst/>
            </a:prstGeom>
          </p:spPr>
          <p:txBody>
            <a:bodyPr lIns="50800" tIns="50800" rIns="50800" bIns="50800" rtlCol="0" anchor="ctr"/>
            <a:lstStyle/>
            <a:p>
              <a:pPr algn="ctr">
                <a:lnSpc>
                  <a:spcPts val="2939"/>
                </a:lnSpc>
              </a:pPr>
              <a:endParaRPr/>
            </a:p>
          </p:txBody>
        </p:sp>
      </p:grpSp>
      <p:grpSp>
        <p:nvGrpSpPr>
          <p:cNvPr id="33" name="Group 33"/>
          <p:cNvGrpSpPr/>
          <p:nvPr/>
        </p:nvGrpSpPr>
        <p:grpSpPr>
          <a:xfrm>
            <a:off x="12884799" y="274118"/>
            <a:ext cx="785630" cy="785630"/>
            <a:chOff x="0" y="0"/>
            <a:chExt cx="1047507" cy="1047507"/>
          </a:xfrm>
        </p:grpSpPr>
        <p:grpSp>
          <p:nvGrpSpPr>
            <p:cNvPr id="34" name="Group 34"/>
            <p:cNvGrpSpPr/>
            <p:nvPr/>
          </p:nvGrpSpPr>
          <p:grpSpPr>
            <a:xfrm>
              <a:off x="0" y="0"/>
              <a:ext cx="1047507" cy="1047507"/>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3CC"/>
              </a:solidFill>
            </p:spPr>
          </p:sp>
          <p:sp>
            <p:nvSpPr>
              <p:cNvPr id="36" name="TextBox 36"/>
              <p:cNvSpPr txBox="1"/>
              <p:nvPr/>
            </p:nvSpPr>
            <p:spPr>
              <a:xfrm>
                <a:off x="76200" y="38100"/>
                <a:ext cx="660400" cy="698500"/>
              </a:xfrm>
              <a:prstGeom prst="rect">
                <a:avLst/>
              </a:prstGeom>
            </p:spPr>
            <p:txBody>
              <a:bodyPr lIns="18075" tIns="18075" rIns="18075" bIns="18075" rtlCol="0" anchor="ctr"/>
              <a:lstStyle/>
              <a:p>
                <a:pPr algn="ctr">
                  <a:lnSpc>
                    <a:spcPts val="2660"/>
                  </a:lnSpc>
                </a:pPr>
                <a:endParaRPr/>
              </a:p>
            </p:txBody>
          </p:sp>
        </p:grpSp>
        <p:sp>
          <p:nvSpPr>
            <p:cNvPr id="37" name="Freeform 37"/>
            <p:cNvSpPr/>
            <p:nvPr/>
          </p:nvSpPr>
          <p:spPr>
            <a:xfrm>
              <a:off x="100000" y="88628"/>
              <a:ext cx="847507" cy="846447"/>
            </a:xfrm>
            <a:custGeom>
              <a:avLst/>
              <a:gdLst/>
              <a:ahLst/>
              <a:cxnLst/>
              <a:rect l="l" t="t" r="r" b="b"/>
              <a:pathLst>
                <a:path w="847507" h="846447">
                  <a:moveTo>
                    <a:pt x="0" y="0"/>
                  </a:moveTo>
                  <a:lnTo>
                    <a:pt x="847507" y="0"/>
                  </a:lnTo>
                  <a:lnTo>
                    <a:pt x="847507" y="846448"/>
                  </a:lnTo>
                  <a:lnTo>
                    <a:pt x="0" y="8464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sp>
        <p:nvSpPr>
          <p:cNvPr id="38" name="TextBox 38"/>
          <p:cNvSpPr txBox="1"/>
          <p:nvPr/>
        </p:nvSpPr>
        <p:spPr>
          <a:xfrm>
            <a:off x="13477990" y="825804"/>
            <a:ext cx="4331972" cy="349250"/>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Lato 1 Bold"/>
              </a:rPr>
              <a:t>SUGGESTED TIME: 2-3 MINUTES</a:t>
            </a:r>
          </a:p>
        </p:txBody>
      </p:sp>
      <p:grpSp>
        <p:nvGrpSpPr>
          <p:cNvPr id="42" name="Group 42"/>
          <p:cNvGrpSpPr/>
          <p:nvPr/>
        </p:nvGrpSpPr>
        <p:grpSpPr>
          <a:xfrm>
            <a:off x="12629088" y="3054108"/>
            <a:ext cx="4630212" cy="2845423"/>
            <a:chOff x="0" y="0"/>
            <a:chExt cx="1219480" cy="749412"/>
          </a:xfrm>
        </p:grpSpPr>
        <p:sp>
          <p:nvSpPr>
            <p:cNvPr id="43" name="Freeform 43"/>
            <p:cNvSpPr/>
            <p:nvPr/>
          </p:nvSpPr>
          <p:spPr>
            <a:xfrm>
              <a:off x="0" y="0"/>
              <a:ext cx="1219480" cy="749412"/>
            </a:xfrm>
            <a:custGeom>
              <a:avLst/>
              <a:gdLst/>
              <a:ahLst/>
              <a:cxnLst/>
              <a:rect l="l" t="t" r="r" b="b"/>
              <a:pathLst>
                <a:path w="1219480" h="749412">
                  <a:moveTo>
                    <a:pt x="0" y="0"/>
                  </a:moveTo>
                  <a:lnTo>
                    <a:pt x="1219480" y="0"/>
                  </a:lnTo>
                  <a:lnTo>
                    <a:pt x="1219480" y="749412"/>
                  </a:lnTo>
                  <a:lnTo>
                    <a:pt x="0" y="749412"/>
                  </a:lnTo>
                  <a:close/>
                </a:path>
              </a:pathLst>
            </a:custGeom>
            <a:solidFill>
              <a:srgbClr val="FBC900"/>
            </a:solidFill>
          </p:spPr>
        </p:sp>
        <p:sp>
          <p:nvSpPr>
            <p:cNvPr id="44" name="TextBox 4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45" name="TextBox 45"/>
          <p:cNvSpPr txBox="1"/>
          <p:nvPr/>
        </p:nvSpPr>
        <p:spPr>
          <a:xfrm>
            <a:off x="12882808" y="3623888"/>
            <a:ext cx="4120780" cy="1695208"/>
          </a:xfrm>
          <a:prstGeom prst="rect">
            <a:avLst/>
          </a:prstGeom>
        </p:spPr>
        <p:txBody>
          <a:bodyPr lIns="0" tIns="0" rIns="0" bIns="0" rtlCol="0" anchor="t">
            <a:spAutoFit/>
          </a:bodyPr>
          <a:lstStyle/>
          <a:p>
            <a:pPr>
              <a:lnSpc>
                <a:spcPts val="2659"/>
              </a:lnSpc>
              <a:spcBef>
                <a:spcPct val="0"/>
              </a:spcBef>
            </a:pPr>
            <a:r>
              <a:rPr lang="en-US" sz="1850" dirty="0">
                <a:solidFill>
                  <a:srgbClr val="000000"/>
                </a:solidFill>
                <a:latin typeface="Lato 1"/>
              </a:rPr>
              <a:t>Walk them through the main options.</a:t>
            </a:r>
            <a:endParaRPr lang="en-US" sz="1899" dirty="0">
              <a:solidFill>
                <a:srgbClr val="000000"/>
              </a:solidFill>
              <a:latin typeface="Lato 1"/>
            </a:endParaRPr>
          </a:p>
          <a:p>
            <a:pPr>
              <a:lnSpc>
                <a:spcPts val="2659"/>
              </a:lnSpc>
              <a:spcBef>
                <a:spcPct val="0"/>
              </a:spcBef>
            </a:pPr>
            <a:endParaRPr lang="en-US" sz="1899">
              <a:solidFill>
                <a:srgbClr val="000000"/>
              </a:solidFill>
              <a:latin typeface="Lato 1"/>
            </a:endParaRPr>
          </a:p>
          <a:p>
            <a:pPr>
              <a:lnSpc>
                <a:spcPts val="2659"/>
              </a:lnSpc>
              <a:spcBef>
                <a:spcPct val="0"/>
              </a:spcBef>
            </a:pPr>
            <a:r>
              <a:rPr lang="en-US" sz="1850" dirty="0">
                <a:solidFill>
                  <a:srgbClr val="000000"/>
                </a:solidFill>
                <a:latin typeface="Lato 1"/>
              </a:rPr>
              <a:t>There is more detailed information in </a:t>
            </a:r>
            <a:r>
              <a:rPr lang="en-US" sz="1850" b="1" dirty="0">
                <a:solidFill>
                  <a:srgbClr val="000000"/>
                </a:solidFill>
                <a:latin typeface="Lato 1 Bold"/>
              </a:rPr>
              <a:t>Chapter 4 of </a:t>
            </a:r>
            <a:r>
              <a:rPr lang="en-US" sz="1850" b="1" i="1" dirty="0">
                <a:solidFill>
                  <a:srgbClr val="000000"/>
                </a:solidFill>
                <a:latin typeface="Lato 1 Bold"/>
              </a:rPr>
              <a:t>Understanding Apprenticeships: A Student’s Guide</a:t>
            </a:r>
            <a:r>
              <a:rPr lang="en-US" sz="1850" i="1" dirty="0">
                <a:solidFill>
                  <a:srgbClr val="000000"/>
                </a:solidFill>
                <a:latin typeface="Lato 1 Bold"/>
              </a:rPr>
              <a:t>.</a:t>
            </a:r>
            <a:endParaRPr lang="en-US" sz="1850" b="1" i="1" dirty="0">
              <a:solidFill>
                <a:srgbClr val="000000"/>
              </a:solidFill>
              <a:latin typeface="Lato 1"/>
              <a:ea typeface="Lato 1"/>
              <a:cs typeface="Lato 1"/>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34252" y="2447503"/>
            <a:ext cx="12452729" cy="6314060"/>
            <a:chOff x="0" y="0"/>
            <a:chExt cx="4274726" cy="2167467"/>
          </a:xfrm>
        </p:grpSpPr>
        <p:sp>
          <p:nvSpPr>
            <p:cNvPr id="3" name="Freeform 3"/>
            <p:cNvSpPr/>
            <p:nvPr/>
          </p:nvSpPr>
          <p:spPr>
            <a:xfrm>
              <a:off x="0" y="0"/>
              <a:ext cx="4274726" cy="2167467"/>
            </a:xfrm>
            <a:custGeom>
              <a:avLst/>
              <a:gdLst/>
              <a:ahLst/>
              <a:cxnLst/>
              <a:rect l="l" t="t" r="r" b="b"/>
              <a:pathLst>
                <a:path w="4274726" h="2167467">
                  <a:moveTo>
                    <a:pt x="29842" y="0"/>
                  </a:moveTo>
                  <a:lnTo>
                    <a:pt x="4244884" y="0"/>
                  </a:lnTo>
                  <a:cubicBezTo>
                    <a:pt x="4252799" y="0"/>
                    <a:pt x="4260389" y="3144"/>
                    <a:pt x="4265985" y="8740"/>
                  </a:cubicBezTo>
                  <a:cubicBezTo>
                    <a:pt x="4271582" y="14337"/>
                    <a:pt x="4274726" y="21927"/>
                    <a:pt x="4274726" y="29842"/>
                  </a:cubicBezTo>
                  <a:lnTo>
                    <a:pt x="4274726" y="2137625"/>
                  </a:lnTo>
                  <a:cubicBezTo>
                    <a:pt x="4274726" y="2145539"/>
                    <a:pt x="4271582" y="2153130"/>
                    <a:pt x="4265985" y="2158726"/>
                  </a:cubicBezTo>
                  <a:cubicBezTo>
                    <a:pt x="4260389" y="2164323"/>
                    <a:pt x="4252799" y="2167467"/>
                    <a:pt x="4244884" y="2167467"/>
                  </a:cubicBezTo>
                  <a:lnTo>
                    <a:pt x="29842" y="2167467"/>
                  </a:lnTo>
                  <a:cubicBezTo>
                    <a:pt x="21927" y="2167467"/>
                    <a:pt x="14337" y="2164323"/>
                    <a:pt x="8740" y="2158726"/>
                  </a:cubicBezTo>
                  <a:cubicBezTo>
                    <a:pt x="3144" y="2153130"/>
                    <a:pt x="0" y="2145539"/>
                    <a:pt x="0" y="2137625"/>
                  </a:cubicBezTo>
                  <a:lnTo>
                    <a:pt x="0" y="29842"/>
                  </a:lnTo>
                  <a:cubicBezTo>
                    <a:pt x="0" y="21927"/>
                    <a:pt x="3144" y="14337"/>
                    <a:pt x="8740" y="8740"/>
                  </a:cubicBezTo>
                  <a:cubicBezTo>
                    <a:pt x="14337" y="3144"/>
                    <a:pt x="21927" y="0"/>
                    <a:pt x="29842" y="0"/>
                  </a:cubicBezTo>
                  <a:close/>
                </a:path>
              </a:pathLst>
            </a:custGeom>
            <a:solidFill>
              <a:srgbClr val="000000">
                <a:alpha val="0"/>
              </a:srgbClr>
            </a:solidFill>
            <a:ln w="381000" cap="rnd">
              <a:solidFill>
                <a:srgbClr val="E76B4C"/>
              </a:solidFill>
              <a:prstDash val="solid"/>
              <a:round/>
            </a:ln>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7783910" y="9435308"/>
            <a:ext cx="2287548"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Lato 1"/>
              </a:rPr>
              <a:t>© Ben Rowland 2023</a:t>
            </a:r>
          </a:p>
        </p:txBody>
      </p:sp>
      <p:sp>
        <p:nvSpPr>
          <p:cNvPr id="6" name="TextBox 6"/>
          <p:cNvSpPr txBox="1"/>
          <p:nvPr/>
        </p:nvSpPr>
        <p:spPr>
          <a:xfrm>
            <a:off x="4309561" y="3183297"/>
            <a:ext cx="6902112" cy="896984"/>
          </a:xfrm>
          <a:prstGeom prst="rect">
            <a:avLst/>
          </a:prstGeom>
        </p:spPr>
        <p:txBody>
          <a:bodyPr lIns="0" tIns="0" rIns="0" bIns="0" rtlCol="0" anchor="t">
            <a:spAutoFit/>
          </a:bodyPr>
          <a:lstStyle/>
          <a:p>
            <a:pPr algn="ctr">
              <a:lnSpc>
                <a:spcPts val="6886"/>
              </a:lnSpc>
            </a:pPr>
            <a:r>
              <a:rPr lang="en-US" sz="6260">
                <a:solidFill>
                  <a:srgbClr val="E76B4C"/>
                </a:solidFill>
                <a:latin typeface="Lato 1 Bold"/>
              </a:rPr>
              <a:t>ACTIVITY!</a:t>
            </a:r>
          </a:p>
        </p:txBody>
      </p:sp>
      <p:sp>
        <p:nvSpPr>
          <p:cNvPr id="7" name="TextBox 7"/>
          <p:cNvSpPr txBox="1"/>
          <p:nvPr/>
        </p:nvSpPr>
        <p:spPr>
          <a:xfrm>
            <a:off x="2652362" y="4932380"/>
            <a:ext cx="10216509" cy="1966110"/>
          </a:xfrm>
          <a:prstGeom prst="rect">
            <a:avLst/>
          </a:prstGeom>
        </p:spPr>
        <p:txBody>
          <a:bodyPr lIns="0" tIns="0" rIns="0" bIns="0" rtlCol="0" anchor="t">
            <a:spAutoFit/>
          </a:bodyPr>
          <a:lstStyle/>
          <a:p>
            <a:pPr algn="ctr">
              <a:lnSpc>
                <a:spcPts val="5370"/>
              </a:lnSpc>
            </a:pPr>
            <a:r>
              <a:rPr lang="en-US" sz="2685">
                <a:solidFill>
                  <a:srgbClr val="E76B4C"/>
                </a:solidFill>
                <a:latin typeface="DM Sans Bold"/>
              </a:rPr>
              <a:t>1. DISCUSS IN SMALL GROUPS</a:t>
            </a:r>
          </a:p>
          <a:p>
            <a:pPr algn="ctr">
              <a:lnSpc>
                <a:spcPts val="5370"/>
              </a:lnSpc>
            </a:pPr>
            <a:r>
              <a:rPr lang="en-US" sz="2685">
                <a:solidFill>
                  <a:srgbClr val="000000"/>
                </a:solidFill>
                <a:latin typeface="DM Sans Bold"/>
              </a:rPr>
              <a:t>LOOK AT ONE OF THE OPTIONS FROM THE PREVIOUS SLIDE AND IDENTIFY THE PROS AND CONS FOR THAT OPTION</a:t>
            </a:r>
          </a:p>
        </p:txBody>
      </p:sp>
      <p:sp>
        <p:nvSpPr>
          <p:cNvPr id="8" name="TextBox 8"/>
          <p:cNvSpPr txBox="1"/>
          <p:nvPr/>
        </p:nvSpPr>
        <p:spPr>
          <a:xfrm>
            <a:off x="4940540" y="7041365"/>
            <a:ext cx="5640155" cy="606833"/>
          </a:xfrm>
          <a:prstGeom prst="rect">
            <a:avLst/>
          </a:prstGeom>
        </p:spPr>
        <p:txBody>
          <a:bodyPr lIns="0" tIns="0" rIns="0" bIns="0" rtlCol="0" anchor="t">
            <a:spAutoFit/>
          </a:bodyPr>
          <a:lstStyle/>
          <a:p>
            <a:pPr algn="ctr">
              <a:lnSpc>
                <a:spcPts val="5370"/>
              </a:lnSpc>
            </a:pPr>
            <a:r>
              <a:rPr lang="en-US" sz="2685">
                <a:solidFill>
                  <a:srgbClr val="E76B4C"/>
                </a:solidFill>
                <a:latin typeface="DM Sans Bold"/>
              </a:rPr>
              <a:t>2. SHARE BACK WITH THE GROUP</a:t>
            </a:r>
          </a:p>
        </p:txBody>
      </p:sp>
      <p:grpSp>
        <p:nvGrpSpPr>
          <p:cNvPr id="9" name="Group 9"/>
          <p:cNvGrpSpPr/>
          <p:nvPr/>
        </p:nvGrpSpPr>
        <p:grpSpPr>
          <a:xfrm>
            <a:off x="1005561" y="2003333"/>
            <a:ext cx="13556698" cy="7202399"/>
            <a:chOff x="0" y="0"/>
            <a:chExt cx="4127648" cy="2192936"/>
          </a:xfrm>
        </p:grpSpPr>
        <p:sp>
          <p:nvSpPr>
            <p:cNvPr id="10" name="Freeform 10"/>
            <p:cNvSpPr/>
            <p:nvPr/>
          </p:nvSpPr>
          <p:spPr>
            <a:xfrm>
              <a:off x="0" y="0"/>
              <a:ext cx="4127648" cy="2192936"/>
            </a:xfrm>
            <a:custGeom>
              <a:avLst/>
              <a:gdLst/>
              <a:ahLst/>
              <a:cxnLst/>
              <a:rect l="l" t="t" r="r" b="b"/>
              <a:pathLst>
                <a:path w="4127648" h="2192936">
                  <a:moveTo>
                    <a:pt x="0" y="0"/>
                  </a:moveTo>
                  <a:lnTo>
                    <a:pt x="4127648" y="0"/>
                  </a:lnTo>
                  <a:lnTo>
                    <a:pt x="4127648" y="2192936"/>
                  </a:lnTo>
                  <a:lnTo>
                    <a:pt x="0" y="2192936"/>
                  </a:lnTo>
                  <a:close/>
                </a:path>
              </a:pathLst>
            </a:custGeom>
            <a:solidFill>
              <a:srgbClr val="000000">
                <a:alpha val="0"/>
              </a:srgbClr>
            </a:solidFill>
            <a:ln w="85725" cap="sq">
              <a:solidFill>
                <a:srgbClr val="FBC900"/>
              </a:solidFill>
              <a:prstDash val="solid"/>
              <a:miter/>
            </a:ln>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2302595" y="4198080"/>
            <a:ext cx="10916043" cy="590851"/>
          </a:xfrm>
          <a:prstGeom prst="rect">
            <a:avLst/>
          </a:prstGeom>
        </p:spPr>
        <p:txBody>
          <a:bodyPr lIns="0" tIns="0" rIns="0" bIns="0" rtlCol="0" anchor="t">
            <a:spAutoFit/>
          </a:bodyPr>
          <a:lstStyle/>
          <a:p>
            <a:pPr>
              <a:lnSpc>
                <a:spcPts val="5071"/>
              </a:lnSpc>
            </a:pPr>
            <a:r>
              <a:rPr lang="en-US" sz="3230">
                <a:solidFill>
                  <a:srgbClr val="000000"/>
                </a:solidFill>
                <a:latin typeface="DM Sans Bold"/>
              </a:rPr>
              <a:t>QUESTION: WHAT ARE THE PROS AND CONS OF EACH?</a:t>
            </a:r>
          </a:p>
        </p:txBody>
      </p:sp>
      <p:grpSp>
        <p:nvGrpSpPr>
          <p:cNvPr id="13" name="Group 13"/>
          <p:cNvGrpSpPr/>
          <p:nvPr/>
        </p:nvGrpSpPr>
        <p:grpSpPr>
          <a:xfrm>
            <a:off x="13328689" y="503327"/>
            <a:ext cx="4573424" cy="1041830"/>
            <a:chOff x="0" y="0"/>
            <a:chExt cx="686161" cy="156308"/>
          </a:xfrm>
        </p:grpSpPr>
        <p:sp>
          <p:nvSpPr>
            <p:cNvPr id="14" name="Freeform 14"/>
            <p:cNvSpPr/>
            <p:nvPr/>
          </p:nvSpPr>
          <p:spPr>
            <a:xfrm>
              <a:off x="0" y="0"/>
              <a:ext cx="686161" cy="156308"/>
            </a:xfrm>
            <a:custGeom>
              <a:avLst/>
              <a:gdLst/>
              <a:ahLst/>
              <a:cxnLst/>
              <a:rect l="l" t="t" r="r" b="b"/>
              <a:pathLst>
                <a:path w="686161" h="156308">
                  <a:moveTo>
                    <a:pt x="78154" y="0"/>
                  </a:moveTo>
                  <a:lnTo>
                    <a:pt x="608007" y="0"/>
                  </a:lnTo>
                  <a:cubicBezTo>
                    <a:pt x="651170" y="0"/>
                    <a:pt x="686161" y="34991"/>
                    <a:pt x="686161" y="78154"/>
                  </a:cubicBezTo>
                  <a:lnTo>
                    <a:pt x="686161" y="78154"/>
                  </a:lnTo>
                  <a:cubicBezTo>
                    <a:pt x="686161" y="121317"/>
                    <a:pt x="651170" y="156308"/>
                    <a:pt x="608007" y="156308"/>
                  </a:cubicBezTo>
                  <a:lnTo>
                    <a:pt x="78154" y="156308"/>
                  </a:lnTo>
                  <a:cubicBezTo>
                    <a:pt x="34991" y="156308"/>
                    <a:pt x="0" y="121317"/>
                    <a:pt x="0" y="78154"/>
                  </a:cubicBezTo>
                  <a:lnTo>
                    <a:pt x="0" y="78154"/>
                  </a:lnTo>
                  <a:cubicBezTo>
                    <a:pt x="0" y="34991"/>
                    <a:pt x="34991" y="0"/>
                    <a:pt x="78154" y="0"/>
                  </a:cubicBezTo>
                  <a:close/>
                </a:path>
              </a:pathLst>
            </a:custGeom>
            <a:solidFill>
              <a:srgbClr val="FEFFFF"/>
            </a:solidFill>
            <a:ln w="38100" cap="rnd">
              <a:solidFill>
                <a:srgbClr val="00A3CC"/>
              </a:solidFill>
              <a:prstDash val="solid"/>
              <a:round/>
            </a:ln>
          </p:spPr>
        </p:sp>
        <p:sp>
          <p:nvSpPr>
            <p:cNvPr id="15" name="TextBox 15"/>
            <p:cNvSpPr txBox="1"/>
            <p:nvPr/>
          </p:nvSpPr>
          <p:spPr>
            <a:xfrm>
              <a:off x="0" y="-47625"/>
              <a:ext cx="812800" cy="860425"/>
            </a:xfrm>
            <a:prstGeom prst="rect">
              <a:avLst/>
            </a:prstGeom>
          </p:spPr>
          <p:txBody>
            <a:bodyPr lIns="50800" tIns="50800" rIns="50800" bIns="50800" rtlCol="0" anchor="ctr"/>
            <a:lstStyle/>
            <a:p>
              <a:pPr algn="ctr">
                <a:lnSpc>
                  <a:spcPts val="2939"/>
                </a:lnSpc>
              </a:pPr>
              <a:endParaRPr/>
            </a:p>
          </p:txBody>
        </p:sp>
      </p:grpSp>
      <p:grpSp>
        <p:nvGrpSpPr>
          <p:cNvPr id="16" name="Group 16"/>
          <p:cNvGrpSpPr/>
          <p:nvPr/>
        </p:nvGrpSpPr>
        <p:grpSpPr>
          <a:xfrm>
            <a:off x="12884799" y="274118"/>
            <a:ext cx="785630" cy="785630"/>
            <a:chOff x="0" y="0"/>
            <a:chExt cx="1047507" cy="1047507"/>
          </a:xfrm>
        </p:grpSpPr>
        <p:grpSp>
          <p:nvGrpSpPr>
            <p:cNvPr id="17" name="Group 17"/>
            <p:cNvGrpSpPr/>
            <p:nvPr/>
          </p:nvGrpSpPr>
          <p:grpSpPr>
            <a:xfrm>
              <a:off x="0" y="0"/>
              <a:ext cx="1047507" cy="104750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3CC"/>
              </a:solidFill>
            </p:spPr>
          </p:sp>
          <p:sp>
            <p:nvSpPr>
              <p:cNvPr id="19" name="TextBox 19"/>
              <p:cNvSpPr txBox="1"/>
              <p:nvPr/>
            </p:nvSpPr>
            <p:spPr>
              <a:xfrm>
                <a:off x="76200" y="38100"/>
                <a:ext cx="660400" cy="698500"/>
              </a:xfrm>
              <a:prstGeom prst="rect">
                <a:avLst/>
              </a:prstGeom>
            </p:spPr>
            <p:txBody>
              <a:bodyPr lIns="18075" tIns="18075" rIns="18075" bIns="18075" rtlCol="0" anchor="ctr"/>
              <a:lstStyle/>
              <a:p>
                <a:pPr algn="ctr">
                  <a:lnSpc>
                    <a:spcPts val="2660"/>
                  </a:lnSpc>
                </a:pPr>
                <a:endParaRPr/>
              </a:p>
            </p:txBody>
          </p:sp>
        </p:grpSp>
        <p:sp>
          <p:nvSpPr>
            <p:cNvPr id="20" name="Freeform 20"/>
            <p:cNvSpPr/>
            <p:nvPr/>
          </p:nvSpPr>
          <p:spPr>
            <a:xfrm>
              <a:off x="100000" y="88628"/>
              <a:ext cx="847507" cy="846447"/>
            </a:xfrm>
            <a:custGeom>
              <a:avLst/>
              <a:gdLst/>
              <a:ahLst/>
              <a:cxnLst/>
              <a:rect l="l" t="t" r="r" b="b"/>
              <a:pathLst>
                <a:path w="847507" h="846447">
                  <a:moveTo>
                    <a:pt x="0" y="0"/>
                  </a:moveTo>
                  <a:lnTo>
                    <a:pt x="847507" y="0"/>
                  </a:lnTo>
                  <a:lnTo>
                    <a:pt x="847507" y="846448"/>
                  </a:lnTo>
                  <a:lnTo>
                    <a:pt x="0" y="846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21" name="TextBox 21"/>
          <p:cNvSpPr txBox="1"/>
          <p:nvPr/>
        </p:nvSpPr>
        <p:spPr>
          <a:xfrm>
            <a:off x="13477990" y="825804"/>
            <a:ext cx="4331972" cy="323935"/>
          </a:xfrm>
          <a:prstGeom prst="rect">
            <a:avLst/>
          </a:prstGeom>
        </p:spPr>
        <p:txBody>
          <a:bodyPr lIns="0" tIns="0" rIns="0" bIns="0" rtlCol="0" anchor="t">
            <a:spAutoFit/>
          </a:bodyPr>
          <a:lstStyle/>
          <a:p>
            <a:pPr algn="ctr">
              <a:lnSpc>
                <a:spcPts val="2800"/>
              </a:lnSpc>
              <a:spcBef>
                <a:spcPct val="0"/>
              </a:spcBef>
            </a:pPr>
            <a:r>
              <a:rPr lang="en-US" sz="2000" dirty="0">
                <a:solidFill>
                  <a:srgbClr val="000000"/>
                </a:solidFill>
                <a:latin typeface="Lato 1 Bold"/>
              </a:rPr>
              <a:t>SUGGESTED TIME: 11-13 MINUTES</a:t>
            </a:r>
          </a:p>
        </p:txBody>
      </p:sp>
      <p:grpSp>
        <p:nvGrpSpPr>
          <p:cNvPr id="22" name="Group 22"/>
          <p:cNvGrpSpPr/>
          <p:nvPr/>
        </p:nvGrpSpPr>
        <p:grpSpPr>
          <a:xfrm>
            <a:off x="764314" y="929391"/>
            <a:ext cx="9004598" cy="1814667"/>
            <a:chOff x="0" y="0"/>
            <a:chExt cx="2371581" cy="477937"/>
          </a:xfrm>
        </p:grpSpPr>
        <p:sp>
          <p:nvSpPr>
            <p:cNvPr id="23" name="Freeform 23"/>
            <p:cNvSpPr/>
            <p:nvPr/>
          </p:nvSpPr>
          <p:spPr>
            <a:xfrm>
              <a:off x="0" y="0"/>
              <a:ext cx="2371581" cy="477937"/>
            </a:xfrm>
            <a:custGeom>
              <a:avLst/>
              <a:gdLst/>
              <a:ahLst/>
              <a:cxnLst/>
              <a:rect l="l" t="t" r="r" b="b"/>
              <a:pathLst>
                <a:path w="2371581" h="477937">
                  <a:moveTo>
                    <a:pt x="0" y="0"/>
                  </a:moveTo>
                  <a:lnTo>
                    <a:pt x="2371581" y="0"/>
                  </a:lnTo>
                  <a:lnTo>
                    <a:pt x="2371581" y="477937"/>
                  </a:lnTo>
                  <a:lnTo>
                    <a:pt x="0" y="477937"/>
                  </a:lnTo>
                  <a:close/>
                </a:path>
              </a:pathLst>
            </a:custGeom>
            <a:solidFill>
              <a:srgbClr val="FBC900"/>
            </a:solidFill>
          </p:spPr>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5" name="TextBox 25"/>
          <p:cNvSpPr txBox="1"/>
          <p:nvPr/>
        </p:nvSpPr>
        <p:spPr>
          <a:xfrm>
            <a:off x="1033972" y="1127429"/>
            <a:ext cx="8254239" cy="1348959"/>
          </a:xfrm>
          <a:prstGeom prst="rect">
            <a:avLst/>
          </a:prstGeom>
        </p:spPr>
        <p:txBody>
          <a:bodyPr lIns="0" tIns="0" rIns="0" bIns="0" rtlCol="0" anchor="t">
            <a:spAutoFit/>
          </a:bodyPr>
          <a:lstStyle/>
          <a:p>
            <a:pPr>
              <a:lnSpc>
                <a:spcPts val="2659"/>
              </a:lnSpc>
              <a:spcBef>
                <a:spcPct val="0"/>
              </a:spcBef>
            </a:pPr>
            <a:r>
              <a:rPr lang="en-US" sz="1850" dirty="0">
                <a:solidFill>
                  <a:srgbClr val="000000"/>
                </a:solidFill>
                <a:latin typeface="Lato 1"/>
              </a:rPr>
              <a:t>The most important thing is to ensure that students understand that whatever the pros and cons they identify, none of them are guaranteed (i.e. not every apprenticeship is brilliant, not every degree will lead to a well paid job) and (in most cases) the particular option is not the only way to achieve that.</a:t>
            </a:r>
          </a:p>
        </p:txBody>
      </p:sp>
      <p:grpSp>
        <p:nvGrpSpPr>
          <p:cNvPr id="26" name="Group 26"/>
          <p:cNvGrpSpPr/>
          <p:nvPr/>
        </p:nvGrpSpPr>
        <p:grpSpPr>
          <a:xfrm>
            <a:off x="14475083" y="4999055"/>
            <a:ext cx="2337786" cy="789584"/>
            <a:chOff x="0" y="0"/>
            <a:chExt cx="350743" cy="118463"/>
          </a:xfrm>
        </p:grpSpPr>
        <p:sp>
          <p:nvSpPr>
            <p:cNvPr id="27" name="Freeform 27"/>
            <p:cNvSpPr/>
            <p:nvPr/>
          </p:nvSpPr>
          <p:spPr>
            <a:xfrm>
              <a:off x="0" y="0"/>
              <a:ext cx="350743" cy="118463"/>
            </a:xfrm>
            <a:custGeom>
              <a:avLst/>
              <a:gdLst/>
              <a:ahLst/>
              <a:cxnLst/>
              <a:rect l="l" t="t" r="r" b="b"/>
              <a:pathLst>
                <a:path w="350743" h="118463">
                  <a:moveTo>
                    <a:pt x="59232" y="0"/>
                  </a:moveTo>
                  <a:lnTo>
                    <a:pt x="291512" y="0"/>
                  </a:lnTo>
                  <a:cubicBezTo>
                    <a:pt x="307221" y="0"/>
                    <a:pt x="322287" y="6240"/>
                    <a:pt x="333395" y="17349"/>
                  </a:cubicBezTo>
                  <a:cubicBezTo>
                    <a:pt x="344503" y="28457"/>
                    <a:pt x="350743" y="43522"/>
                    <a:pt x="350743" y="59232"/>
                  </a:cubicBezTo>
                  <a:lnTo>
                    <a:pt x="350743" y="59232"/>
                  </a:lnTo>
                  <a:cubicBezTo>
                    <a:pt x="350743" y="91944"/>
                    <a:pt x="324224" y="118463"/>
                    <a:pt x="291512" y="118463"/>
                  </a:cubicBezTo>
                  <a:lnTo>
                    <a:pt x="59232" y="118463"/>
                  </a:lnTo>
                  <a:cubicBezTo>
                    <a:pt x="26519" y="118463"/>
                    <a:pt x="0" y="91944"/>
                    <a:pt x="0" y="59232"/>
                  </a:cubicBezTo>
                  <a:lnTo>
                    <a:pt x="0" y="59232"/>
                  </a:lnTo>
                  <a:cubicBezTo>
                    <a:pt x="0" y="26519"/>
                    <a:pt x="26519" y="0"/>
                    <a:pt x="59232" y="0"/>
                  </a:cubicBezTo>
                  <a:close/>
                </a:path>
              </a:pathLst>
            </a:custGeom>
            <a:solidFill>
              <a:srgbClr val="FEFFFF"/>
            </a:solidFill>
            <a:ln w="38100" cap="rnd">
              <a:solidFill>
                <a:srgbClr val="00A3CC"/>
              </a:solidFill>
              <a:prstDash val="solid"/>
              <a:round/>
            </a:ln>
          </p:spPr>
        </p:sp>
        <p:sp>
          <p:nvSpPr>
            <p:cNvPr id="28" name="TextBox 28"/>
            <p:cNvSpPr txBox="1"/>
            <p:nvPr/>
          </p:nvSpPr>
          <p:spPr>
            <a:xfrm>
              <a:off x="0" y="-38100"/>
              <a:ext cx="812800" cy="850900"/>
            </a:xfrm>
            <a:prstGeom prst="rect">
              <a:avLst/>
            </a:prstGeom>
          </p:spPr>
          <p:txBody>
            <a:bodyPr lIns="50800" tIns="50800" rIns="50800" bIns="50800" rtlCol="0" anchor="ctr"/>
            <a:lstStyle/>
            <a:p>
              <a:pPr algn="ctr">
                <a:lnSpc>
                  <a:spcPts val="2380"/>
                </a:lnSpc>
              </a:pPr>
              <a:endParaRPr/>
            </a:p>
          </p:txBody>
        </p:sp>
      </p:grpSp>
      <p:grpSp>
        <p:nvGrpSpPr>
          <p:cNvPr id="29" name="Group 29"/>
          <p:cNvGrpSpPr/>
          <p:nvPr/>
        </p:nvGrpSpPr>
        <p:grpSpPr>
          <a:xfrm>
            <a:off x="14475083" y="6282955"/>
            <a:ext cx="2337786" cy="789584"/>
            <a:chOff x="0" y="0"/>
            <a:chExt cx="350743" cy="118463"/>
          </a:xfrm>
        </p:grpSpPr>
        <p:sp>
          <p:nvSpPr>
            <p:cNvPr id="30" name="Freeform 30"/>
            <p:cNvSpPr/>
            <p:nvPr/>
          </p:nvSpPr>
          <p:spPr>
            <a:xfrm>
              <a:off x="0" y="0"/>
              <a:ext cx="350743" cy="118463"/>
            </a:xfrm>
            <a:custGeom>
              <a:avLst/>
              <a:gdLst/>
              <a:ahLst/>
              <a:cxnLst/>
              <a:rect l="l" t="t" r="r" b="b"/>
              <a:pathLst>
                <a:path w="350743" h="118463">
                  <a:moveTo>
                    <a:pt x="59232" y="0"/>
                  </a:moveTo>
                  <a:lnTo>
                    <a:pt x="291512" y="0"/>
                  </a:lnTo>
                  <a:cubicBezTo>
                    <a:pt x="307221" y="0"/>
                    <a:pt x="322287" y="6240"/>
                    <a:pt x="333395" y="17349"/>
                  </a:cubicBezTo>
                  <a:cubicBezTo>
                    <a:pt x="344503" y="28457"/>
                    <a:pt x="350743" y="43522"/>
                    <a:pt x="350743" y="59232"/>
                  </a:cubicBezTo>
                  <a:lnTo>
                    <a:pt x="350743" y="59232"/>
                  </a:lnTo>
                  <a:cubicBezTo>
                    <a:pt x="350743" y="91944"/>
                    <a:pt x="324224" y="118463"/>
                    <a:pt x="291512" y="118463"/>
                  </a:cubicBezTo>
                  <a:lnTo>
                    <a:pt x="59232" y="118463"/>
                  </a:lnTo>
                  <a:cubicBezTo>
                    <a:pt x="26519" y="118463"/>
                    <a:pt x="0" y="91944"/>
                    <a:pt x="0" y="59232"/>
                  </a:cubicBezTo>
                  <a:lnTo>
                    <a:pt x="0" y="59232"/>
                  </a:lnTo>
                  <a:cubicBezTo>
                    <a:pt x="0" y="26519"/>
                    <a:pt x="26519" y="0"/>
                    <a:pt x="59232" y="0"/>
                  </a:cubicBezTo>
                  <a:close/>
                </a:path>
              </a:pathLst>
            </a:custGeom>
            <a:solidFill>
              <a:srgbClr val="FEFFFF"/>
            </a:solidFill>
            <a:ln w="38100" cap="rnd">
              <a:solidFill>
                <a:srgbClr val="00A3CC"/>
              </a:solidFill>
              <a:prstDash val="solid"/>
              <a:round/>
            </a:ln>
          </p:spPr>
        </p:sp>
        <p:sp>
          <p:nvSpPr>
            <p:cNvPr id="31" name="TextBox 31"/>
            <p:cNvSpPr txBox="1"/>
            <p:nvPr/>
          </p:nvSpPr>
          <p:spPr>
            <a:xfrm>
              <a:off x="0" y="-38100"/>
              <a:ext cx="812800" cy="850900"/>
            </a:xfrm>
            <a:prstGeom prst="rect">
              <a:avLst/>
            </a:prstGeom>
          </p:spPr>
          <p:txBody>
            <a:bodyPr lIns="50800" tIns="50800" rIns="50800" bIns="50800" rtlCol="0" anchor="ctr"/>
            <a:lstStyle/>
            <a:p>
              <a:pPr algn="ctr">
                <a:lnSpc>
                  <a:spcPts val="2380"/>
                </a:lnSpc>
              </a:pPr>
              <a:endParaRPr/>
            </a:p>
          </p:txBody>
        </p:sp>
      </p:grpSp>
      <p:sp>
        <p:nvSpPr>
          <p:cNvPr id="32" name="TextBox 32"/>
          <p:cNvSpPr txBox="1"/>
          <p:nvPr/>
        </p:nvSpPr>
        <p:spPr>
          <a:xfrm>
            <a:off x="14660830" y="5082062"/>
            <a:ext cx="1966291" cy="585470"/>
          </a:xfrm>
          <a:prstGeom prst="rect">
            <a:avLst/>
          </a:prstGeom>
        </p:spPr>
        <p:txBody>
          <a:bodyPr lIns="0" tIns="0" rIns="0" bIns="0" rtlCol="0" anchor="t">
            <a:spAutoFit/>
          </a:bodyPr>
          <a:lstStyle/>
          <a:p>
            <a:pPr algn="ctr">
              <a:lnSpc>
                <a:spcPts val="2380"/>
              </a:lnSpc>
              <a:spcBef>
                <a:spcPct val="0"/>
              </a:spcBef>
            </a:pPr>
            <a:r>
              <a:rPr lang="en-US" sz="1700">
                <a:solidFill>
                  <a:srgbClr val="000000"/>
                </a:solidFill>
                <a:latin typeface="Lato 1 Bold"/>
              </a:rPr>
              <a:t>SUGGESTED TIME: </a:t>
            </a:r>
          </a:p>
          <a:p>
            <a:pPr algn="ctr">
              <a:lnSpc>
                <a:spcPts val="2380"/>
              </a:lnSpc>
              <a:spcBef>
                <a:spcPct val="0"/>
              </a:spcBef>
            </a:pPr>
            <a:r>
              <a:rPr lang="en-US" sz="1700">
                <a:solidFill>
                  <a:srgbClr val="000000"/>
                </a:solidFill>
                <a:latin typeface="Lato 1 Bold"/>
              </a:rPr>
              <a:t>5 MINUTES</a:t>
            </a:r>
          </a:p>
        </p:txBody>
      </p:sp>
      <p:sp>
        <p:nvSpPr>
          <p:cNvPr id="33" name="TextBox 33"/>
          <p:cNvSpPr txBox="1"/>
          <p:nvPr/>
        </p:nvSpPr>
        <p:spPr>
          <a:xfrm>
            <a:off x="14660830" y="6375487"/>
            <a:ext cx="1966291" cy="585470"/>
          </a:xfrm>
          <a:prstGeom prst="rect">
            <a:avLst/>
          </a:prstGeom>
        </p:spPr>
        <p:txBody>
          <a:bodyPr lIns="0" tIns="0" rIns="0" bIns="0" rtlCol="0" anchor="t">
            <a:spAutoFit/>
          </a:bodyPr>
          <a:lstStyle/>
          <a:p>
            <a:pPr algn="ctr">
              <a:lnSpc>
                <a:spcPts val="2380"/>
              </a:lnSpc>
              <a:spcBef>
                <a:spcPct val="0"/>
              </a:spcBef>
            </a:pPr>
            <a:r>
              <a:rPr lang="en-US" sz="1700">
                <a:solidFill>
                  <a:srgbClr val="000000"/>
                </a:solidFill>
                <a:latin typeface="Lato 1 Bold"/>
              </a:rPr>
              <a:t>SUGGESTED TIME: </a:t>
            </a:r>
          </a:p>
          <a:p>
            <a:pPr algn="ctr">
              <a:lnSpc>
                <a:spcPts val="2380"/>
              </a:lnSpc>
              <a:spcBef>
                <a:spcPct val="0"/>
              </a:spcBef>
            </a:pPr>
            <a:r>
              <a:rPr lang="en-US" sz="1700">
                <a:solidFill>
                  <a:srgbClr val="000000"/>
                </a:solidFill>
                <a:latin typeface="Lato 1 Bold"/>
              </a:rPr>
              <a:t> 6-8 MINUTES</a:t>
            </a:r>
          </a:p>
        </p:txBody>
      </p:sp>
      <p:sp>
        <p:nvSpPr>
          <p:cNvPr id="34" name="AutoShape 34"/>
          <p:cNvSpPr/>
          <p:nvPr/>
        </p:nvSpPr>
        <p:spPr>
          <a:xfrm flipH="1" flipV="1">
            <a:off x="10358250" y="5374797"/>
            <a:ext cx="4116832" cy="19050"/>
          </a:xfrm>
          <a:prstGeom prst="line">
            <a:avLst/>
          </a:prstGeom>
          <a:ln w="38100" cap="flat">
            <a:solidFill>
              <a:srgbClr val="00B8C9"/>
            </a:solidFill>
            <a:prstDash val="solid"/>
            <a:headEnd type="none" w="sm" len="sm"/>
            <a:tailEnd type="triangle" w="lg" len="med"/>
          </a:ln>
        </p:spPr>
      </p:sp>
      <p:sp>
        <p:nvSpPr>
          <p:cNvPr id="35" name="AutoShape 35"/>
          <p:cNvSpPr/>
          <p:nvPr/>
        </p:nvSpPr>
        <p:spPr>
          <a:xfrm flipH="1">
            <a:off x="10580694" y="7072540"/>
            <a:ext cx="3089735" cy="372254"/>
          </a:xfrm>
          <a:prstGeom prst="line">
            <a:avLst/>
          </a:prstGeom>
          <a:ln w="38100" cap="flat">
            <a:solidFill>
              <a:srgbClr val="00B8C9"/>
            </a:solidFill>
            <a:prstDash val="solid"/>
            <a:headEnd type="none" w="sm" len="sm"/>
            <a:tailEnd type="triangle" w="lg" len="med"/>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1"/>
          <p:cNvGrpSpPr/>
          <p:nvPr/>
        </p:nvGrpSpPr>
        <p:grpSpPr>
          <a:xfrm>
            <a:off x="1434374" y="1249945"/>
            <a:ext cx="15344055" cy="7816398"/>
            <a:chOff x="-22895" y="-38100"/>
            <a:chExt cx="4671850" cy="2379882"/>
          </a:xfrm>
        </p:grpSpPr>
        <p:sp>
          <p:nvSpPr>
            <p:cNvPr id="12" name="Freeform 12"/>
            <p:cNvSpPr/>
            <p:nvPr/>
          </p:nvSpPr>
          <p:spPr>
            <a:xfrm>
              <a:off x="-22895" y="0"/>
              <a:ext cx="4671850" cy="2341782"/>
            </a:xfrm>
            <a:custGeom>
              <a:avLst/>
              <a:gdLst/>
              <a:ahLst/>
              <a:cxnLst/>
              <a:rect l="l" t="t" r="r" b="b"/>
              <a:pathLst>
                <a:path w="4648955" h="2314308">
                  <a:moveTo>
                    <a:pt x="0" y="0"/>
                  </a:moveTo>
                  <a:lnTo>
                    <a:pt x="4648955" y="0"/>
                  </a:lnTo>
                  <a:lnTo>
                    <a:pt x="4648955" y="2314308"/>
                  </a:lnTo>
                  <a:lnTo>
                    <a:pt x="0" y="2314308"/>
                  </a:lnTo>
                  <a:close/>
                </a:path>
              </a:pathLst>
            </a:custGeom>
            <a:solidFill>
              <a:srgbClr val="000000">
                <a:alpha val="0"/>
              </a:srgbClr>
            </a:solidFill>
            <a:ln w="85725" cap="sq">
              <a:solidFill>
                <a:srgbClr val="FBC900"/>
              </a:solidFill>
              <a:prstDash val="solid"/>
              <a:miter/>
            </a:ln>
          </p:spPr>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 name="Group 2"/>
          <p:cNvGrpSpPr/>
          <p:nvPr/>
        </p:nvGrpSpPr>
        <p:grpSpPr>
          <a:xfrm rot="-2616865">
            <a:off x="16416273" y="-4022925"/>
            <a:ext cx="3398072" cy="339807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6A7">
                <a:alpha val="53725"/>
              </a:srgbClr>
            </a:solidFill>
          </p:spPr>
        </p:sp>
        <p:sp>
          <p:nvSpPr>
            <p:cNvPr id="4" name="TextBox 4"/>
            <p:cNvSpPr txBox="1"/>
            <p:nvPr/>
          </p:nvSpPr>
          <p:spPr>
            <a:xfrm>
              <a:off x="76200" y="57150"/>
              <a:ext cx="660400" cy="679450"/>
            </a:xfrm>
            <a:prstGeom prst="rect">
              <a:avLst/>
            </a:prstGeom>
          </p:spPr>
          <p:txBody>
            <a:bodyPr lIns="152161" tIns="152161" rIns="152161" bIns="152161" rtlCol="0" anchor="ctr"/>
            <a:lstStyle/>
            <a:p>
              <a:pPr algn="ctr">
                <a:lnSpc>
                  <a:spcPts val="1341"/>
                </a:lnSpc>
              </a:pPr>
              <a:endParaRPr/>
            </a:p>
          </p:txBody>
        </p:sp>
      </p:grpSp>
      <p:sp>
        <p:nvSpPr>
          <p:cNvPr id="5" name="TextBox 5"/>
          <p:cNvSpPr txBox="1"/>
          <p:nvPr/>
        </p:nvSpPr>
        <p:spPr>
          <a:xfrm>
            <a:off x="2491087" y="2080557"/>
            <a:ext cx="11947388" cy="1458952"/>
          </a:xfrm>
          <a:prstGeom prst="rect">
            <a:avLst/>
          </a:prstGeom>
        </p:spPr>
        <p:txBody>
          <a:bodyPr lIns="0" tIns="0" rIns="0" bIns="0" rtlCol="0" anchor="t">
            <a:spAutoFit/>
          </a:bodyPr>
          <a:lstStyle/>
          <a:p>
            <a:pPr>
              <a:lnSpc>
                <a:spcPts val="5681"/>
              </a:lnSpc>
            </a:pPr>
            <a:r>
              <a:rPr lang="en-US" sz="5165">
                <a:solidFill>
                  <a:srgbClr val="E76B4C"/>
                </a:solidFill>
                <a:latin typeface="Lato 1 Bold"/>
              </a:rPr>
              <a:t>HOW CAN YOU COMPARE THESE OPTIONS?</a:t>
            </a:r>
          </a:p>
        </p:txBody>
      </p:sp>
      <p:sp>
        <p:nvSpPr>
          <p:cNvPr id="6" name="TextBox 6"/>
          <p:cNvSpPr txBox="1"/>
          <p:nvPr/>
        </p:nvSpPr>
        <p:spPr>
          <a:xfrm>
            <a:off x="2491087" y="4166896"/>
            <a:ext cx="13305825" cy="1630853"/>
          </a:xfrm>
          <a:prstGeom prst="rect">
            <a:avLst/>
          </a:prstGeom>
        </p:spPr>
        <p:txBody>
          <a:bodyPr lIns="0" tIns="0" rIns="0" bIns="0" rtlCol="0" anchor="t">
            <a:spAutoFit/>
          </a:bodyPr>
          <a:lstStyle/>
          <a:p>
            <a:pPr>
              <a:lnSpc>
                <a:spcPts val="3214"/>
              </a:lnSpc>
            </a:pPr>
            <a:r>
              <a:rPr lang="en-US" sz="2900" dirty="0">
                <a:solidFill>
                  <a:srgbClr val="000000"/>
                </a:solidFill>
                <a:latin typeface="DM Sans Bold"/>
              </a:rPr>
              <a:t>WITH SO MANY OPTIONS – AND WITH EACH ONE HAVING MANY COMBINATIONS AND VARIATIONS – IT IS NOT EASY TO COMPARE OPTIONS</a:t>
            </a:r>
          </a:p>
          <a:p>
            <a:pPr>
              <a:lnSpc>
                <a:spcPts val="3214"/>
              </a:lnSpc>
            </a:pPr>
            <a:endParaRPr lang="en-US" sz="2922">
              <a:solidFill>
                <a:srgbClr val="000000"/>
              </a:solidFill>
              <a:latin typeface="DM Sans Bold"/>
            </a:endParaRPr>
          </a:p>
          <a:p>
            <a:pPr>
              <a:lnSpc>
                <a:spcPts val="3214"/>
              </a:lnSpc>
              <a:spcBef>
                <a:spcPct val="0"/>
              </a:spcBef>
            </a:pPr>
            <a:r>
              <a:rPr lang="en-US" sz="2900" dirty="0">
                <a:solidFill>
                  <a:srgbClr val="000000"/>
                </a:solidFill>
                <a:latin typeface="DM Sans Bold"/>
              </a:rPr>
              <a:t>How do you go about it?</a:t>
            </a:r>
          </a:p>
        </p:txBody>
      </p:sp>
      <p:grpSp>
        <p:nvGrpSpPr>
          <p:cNvPr id="7" name="Group 7"/>
          <p:cNvGrpSpPr/>
          <p:nvPr/>
        </p:nvGrpSpPr>
        <p:grpSpPr>
          <a:xfrm>
            <a:off x="1494531" y="7482100"/>
            <a:ext cx="15268859" cy="1509049"/>
            <a:chOff x="0" y="0"/>
            <a:chExt cx="4816593" cy="476033"/>
          </a:xfrm>
        </p:grpSpPr>
        <p:sp>
          <p:nvSpPr>
            <p:cNvPr id="8" name="Freeform 8"/>
            <p:cNvSpPr/>
            <p:nvPr/>
          </p:nvSpPr>
          <p:spPr>
            <a:xfrm>
              <a:off x="0" y="0"/>
              <a:ext cx="4816592" cy="476033"/>
            </a:xfrm>
            <a:custGeom>
              <a:avLst/>
              <a:gdLst/>
              <a:ahLst/>
              <a:cxnLst/>
              <a:rect l="l" t="t" r="r" b="b"/>
              <a:pathLst>
                <a:path w="4816592" h="476033">
                  <a:moveTo>
                    <a:pt x="0" y="0"/>
                  </a:moveTo>
                  <a:lnTo>
                    <a:pt x="4816592" y="0"/>
                  </a:lnTo>
                  <a:lnTo>
                    <a:pt x="4816592" y="476033"/>
                  </a:lnTo>
                  <a:lnTo>
                    <a:pt x="0" y="476033"/>
                  </a:lnTo>
                  <a:close/>
                </a:path>
              </a:pathLst>
            </a:custGeom>
            <a:solidFill>
              <a:srgbClr val="E6634D"/>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7783910" y="9435308"/>
            <a:ext cx="2287548"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Lato 1"/>
              </a:rPr>
              <a:t>© Ben Rowland 2023</a:t>
            </a:r>
          </a:p>
        </p:txBody>
      </p:sp>
      <p:grpSp>
        <p:nvGrpSpPr>
          <p:cNvPr id="14" name="Group 14"/>
          <p:cNvGrpSpPr/>
          <p:nvPr/>
        </p:nvGrpSpPr>
        <p:grpSpPr>
          <a:xfrm>
            <a:off x="13328689" y="503327"/>
            <a:ext cx="4573424" cy="1041830"/>
            <a:chOff x="0" y="0"/>
            <a:chExt cx="686161" cy="156308"/>
          </a:xfrm>
        </p:grpSpPr>
        <p:sp>
          <p:nvSpPr>
            <p:cNvPr id="15" name="Freeform 15"/>
            <p:cNvSpPr/>
            <p:nvPr/>
          </p:nvSpPr>
          <p:spPr>
            <a:xfrm>
              <a:off x="0" y="0"/>
              <a:ext cx="686161" cy="156308"/>
            </a:xfrm>
            <a:custGeom>
              <a:avLst/>
              <a:gdLst/>
              <a:ahLst/>
              <a:cxnLst/>
              <a:rect l="l" t="t" r="r" b="b"/>
              <a:pathLst>
                <a:path w="686161" h="156308">
                  <a:moveTo>
                    <a:pt x="78154" y="0"/>
                  </a:moveTo>
                  <a:lnTo>
                    <a:pt x="608007" y="0"/>
                  </a:lnTo>
                  <a:cubicBezTo>
                    <a:pt x="651170" y="0"/>
                    <a:pt x="686161" y="34991"/>
                    <a:pt x="686161" y="78154"/>
                  </a:cubicBezTo>
                  <a:lnTo>
                    <a:pt x="686161" y="78154"/>
                  </a:lnTo>
                  <a:cubicBezTo>
                    <a:pt x="686161" y="121317"/>
                    <a:pt x="651170" y="156308"/>
                    <a:pt x="608007" y="156308"/>
                  </a:cubicBezTo>
                  <a:lnTo>
                    <a:pt x="78154" y="156308"/>
                  </a:lnTo>
                  <a:cubicBezTo>
                    <a:pt x="34991" y="156308"/>
                    <a:pt x="0" y="121317"/>
                    <a:pt x="0" y="78154"/>
                  </a:cubicBezTo>
                  <a:lnTo>
                    <a:pt x="0" y="78154"/>
                  </a:lnTo>
                  <a:cubicBezTo>
                    <a:pt x="0" y="34991"/>
                    <a:pt x="34991" y="0"/>
                    <a:pt x="78154" y="0"/>
                  </a:cubicBezTo>
                  <a:close/>
                </a:path>
              </a:pathLst>
            </a:custGeom>
            <a:solidFill>
              <a:srgbClr val="FEFFFF"/>
            </a:solidFill>
            <a:ln w="38100" cap="rnd">
              <a:solidFill>
                <a:srgbClr val="00A3CC"/>
              </a:solidFill>
              <a:prstDash val="solid"/>
              <a:round/>
            </a:ln>
          </p:spPr>
        </p:sp>
        <p:sp>
          <p:nvSpPr>
            <p:cNvPr id="16" name="TextBox 16"/>
            <p:cNvSpPr txBox="1"/>
            <p:nvPr/>
          </p:nvSpPr>
          <p:spPr>
            <a:xfrm>
              <a:off x="0" y="-47625"/>
              <a:ext cx="812800" cy="860425"/>
            </a:xfrm>
            <a:prstGeom prst="rect">
              <a:avLst/>
            </a:prstGeom>
          </p:spPr>
          <p:txBody>
            <a:bodyPr lIns="50800" tIns="50800" rIns="50800" bIns="50800" rtlCol="0" anchor="ctr"/>
            <a:lstStyle/>
            <a:p>
              <a:pPr algn="ctr">
                <a:lnSpc>
                  <a:spcPts val="2939"/>
                </a:lnSpc>
              </a:pPr>
              <a:endParaRPr/>
            </a:p>
          </p:txBody>
        </p:sp>
      </p:grpSp>
      <p:grpSp>
        <p:nvGrpSpPr>
          <p:cNvPr id="17" name="Group 17"/>
          <p:cNvGrpSpPr/>
          <p:nvPr/>
        </p:nvGrpSpPr>
        <p:grpSpPr>
          <a:xfrm>
            <a:off x="12884799" y="274118"/>
            <a:ext cx="785630" cy="785630"/>
            <a:chOff x="0" y="0"/>
            <a:chExt cx="1047507" cy="1047507"/>
          </a:xfrm>
        </p:grpSpPr>
        <p:grpSp>
          <p:nvGrpSpPr>
            <p:cNvPr id="18" name="Group 18"/>
            <p:cNvGrpSpPr/>
            <p:nvPr/>
          </p:nvGrpSpPr>
          <p:grpSpPr>
            <a:xfrm>
              <a:off x="0" y="0"/>
              <a:ext cx="1047507" cy="104750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3CC"/>
              </a:solidFill>
            </p:spPr>
          </p:sp>
          <p:sp>
            <p:nvSpPr>
              <p:cNvPr id="20" name="TextBox 20"/>
              <p:cNvSpPr txBox="1"/>
              <p:nvPr/>
            </p:nvSpPr>
            <p:spPr>
              <a:xfrm>
                <a:off x="76200" y="38100"/>
                <a:ext cx="660400" cy="698500"/>
              </a:xfrm>
              <a:prstGeom prst="rect">
                <a:avLst/>
              </a:prstGeom>
            </p:spPr>
            <p:txBody>
              <a:bodyPr lIns="18075" tIns="18075" rIns="18075" bIns="18075" rtlCol="0" anchor="ctr"/>
              <a:lstStyle/>
              <a:p>
                <a:pPr algn="ctr">
                  <a:lnSpc>
                    <a:spcPts val="2660"/>
                  </a:lnSpc>
                </a:pPr>
                <a:endParaRPr/>
              </a:p>
            </p:txBody>
          </p:sp>
        </p:grpSp>
        <p:sp>
          <p:nvSpPr>
            <p:cNvPr id="21" name="Freeform 21"/>
            <p:cNvSpPr/>
            <p:nvPr/>
          </p:nvSpPr>
          <p:spPr>
            <a:xfrm>
              <a:off x="100000" y="88628"/>
              <a:ext cx="847507" cy="846447"/>
            </a:xfrm>
            <a:custGeom>
              <a:avLst/>
              <a:gdLst/>
              <a:ahLst/>
              <a:cxnLst/>
              <a:rect l="l" t="t" r="r" b="b"/>
              <a:pathLst>
                <a:path w="847507" h="846447">
                  <a:moveTo>
                    <a:pt x="0" y="0"/>
                  </a:moveTo>
                  <a:lnTo>
                    <a:pt x="847507" y="0"/>
                  </a:lnTo>
                  <a:lnTo>
                    <a:pt x="847507" y="846448"/>
                  </a:lnTo>
                  <a:lnTo>
                    <a:pt x="0" y="846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22" name="TextBox 22"/>
          <p:cNvSpPr txBox="1"/>
          <p:nvPr/>
        </p:nvSpPr>
        <p:spPr>
          <a:xfrm>
            <a:off x="13477990" y="825804"/>
            <a:ext cx="4331972" cy="349250"/>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Lato 1 Bold"/>
              </a:rPr>
              <a:t>SUGGESTED TIME: 11-12 MINUTES</a:t>
            </a:r>
          </a:p>
        </p:txBody>
      </p:sp>
      <p:grpSp>
        <p:nvGrpSpPr>
          <p:cNvPr id="23" name="Group 23"/>
          <p:cNvGrpSpPr/>
          <p:nvPr/>
        </p:nvGrpSpPr>
        <p:grpSpPr>
          <a:xfrm>
            <a:off x="764314" y="383656"/>
            <a:ext cx="11191792" cy="1658801"/>
            <a:chOff x="0" y="0"/>
            <a:chExt cx="2947632" cy="436886"/>
          </a:xfrm>
        </p:grpSpPr>
        <p:sp>
          <p:nvSpPr>
            <p:cNvPr id="24" name="Freeform 24"/>
            <p:cNvSpPr/>
            <p:nvPr/>
          </p:nvSpPr>
          <p:spPr>
            <a:xfrm>
              <a:off x="0" y="0"/>
              <a:ext cx="2947632" cy="436886"/>
            </a:xfrm>
            <a:custGeom>
              <a:avLst/>
              <a:gdLst/>
              <a:ahLst/>
              <a:cxnLst/>
              <a:rect l="l" t="t" r="r" b="b"/>
              <a:pathLst>
                <a:path w="2947632" h="436886">
                  <a:moveTo>
                    <a:pt x="0" y="0"/>
                  </a:moveTo>
                  <a:lnTo>
                    <a:pt x="2947632" y="0"/>
                  </a:lnTo>
                  <a:lnTo>
                    <a:pt x="2947632" y="436886"/>
                  </a:lnTo>
                  <a:lnTo>
                    <a:pt x="0" y="436886"/>
                  </a:lnTo>
                  <a:close/>
                </a:path>
              </a:pathLst>
            </a:custGeom>
            <a:solidFill>
              <a:srgbClr val="FBC900"/>
            </a:solidFill>
          </p:spPr>
        </p:sp>
        <p:sp>
          <p:nvSpPr>
            <p:cNvPr id="25" name="TextBox 2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1019175" y="543108"/>
            <a:ext cx="10757733" cy="1323340"/>
          </a:xfrm>
          <a:prstGeom prst="rect">
            <a:avLst/>
          </a:prstGeom>
        </p:spPr>
        <p:txBody>
          <a:bodyPr lIns="0" tIns="0" rIns="0" bIns="0" rtlCol="0" anchor="t">
            <a:spAutoFit/>
          </a:bodyPr>
          <a:lstStyle/>
          <a:p>
            <a:pPr>
              <a:lnSpc>
                <a:spcPts val="2659"/>
              </a:lnSpc>
              <a:spcBef>
                <a:spcPct val="0"/>
              </a:spcBef>
            </a:pPr>
            <a:r>
              <a:rPr lang="en-US" sz="1899">
                <a:solidFill>
                  <a:srgbClr val="000000"/>
                </a:solidFill>
                <a:latin typeface="Lato 1"/>
              </a:rPr>
              <a:t>Kick off this section with a short discussion on how they have gone about identifying and comparing their post-school options already.</a:t>
            </a:r>
          </a:p>
          <a:p>
            <a:pPr>
              <a:lnSpc>
                <a:spcPts val="2659"/>
              </a:lnSpc>
              <a:spcBef>
                <a:spcPct val="0"/>
              </a:spcBef>
            </a:pPr>
            <a:endParaRPr lang="en-US" sz="1899">
              <a:solidFill>
                <a:srgbClr val="000000"/>
              </a:solidFill>
              <a:latin typeface="Lato 1"/>
            </a:endParaRPr>
          </a:p>
          <a:p>
            <a:pPr>
              <a:lnSpc>
                <a:spcPts val="2659"/>
              </a:lnSpc>
              <a:spcBef>
                <a:spcPct val="0"/>
              </a:spcBef>
            </a:pPr>
            <a:r>
              <a:rPr lang="en-US" sz="1899">
                <a:solidFill>
                  <a:srgbClr val="000000"/>
                </a:solidFill>
                <a:latin typeface="Lato 1"/>
              </a:rPr>
              <a:t>Then move them onto the next slide…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45077" y="2367760"/>
            <a:ext cx="12814223" cy="6497352"/>
            <a:chOff x="0" y="0"/>
            <a:chExt cx="4274726" cy="2167467"/>
          </a:xfrm>
        </p:grpSpPr>
        <p:sp>
          <p:nvSpPr>
            <p:cNvPr id="3" name="Freeform 3"/>
            <p:cNvSpPr/>
            <p:nvPr/>
          </p:nvSpPr>
          <p:spPr>
            <a:xfrm>
              <a:off x="0" y="0"/>
              <a:ext cx="4274726" cy="2167467"/>
            </a:xfrm>
            <a:custGeom>
              <a:avLst/>
              <a:gdLst/>
              <a:ahLst/>
              <a:cxnLst/>
              <a:rect l="l" t="t" r="r" b="b"/>
              <a:pathLst>
                <a:path w="4274726" h="2167467">
                  <a:moveTo>
                    <a:pt x="29000" y="0"/>
                  </a:moveTo>
                  <a:lnTo>
                    <a:pt x="4245726" y="0"/>
                  </a:lnTo>
                  <a:cubicBezTo>
                    <a:pt x="4261742" y="0"/>
                    <a:pt x="4274726" y="12984"/>
                    <a:pt x="4274726" y="29000"/>
                  </a:cubicBezTo>
                  <a:lnTo>
                    <a:pt x="4274726" y="2138467"/>
                  </a:lnTo>
                  <a:cubicBezTo>
                    <a:pt x="4274726" y="2154483"/>
                    <a:pt x="4261742" y="2167467"/>
                    <a:pt x="4245726" y="2167467"/>
                  </a:cubicBezTo>
                  <a:lnTo>
                    <a:pt x="29000" y="2167467"/>
                  </a:lnTo>
                  <a:cubicBezTo>
                    <a:pt x="12984" y="2167467"/>
                    <a:pt x="0" y="2154483"/>
                    <a:pt x="0" y="2138467"/>
                  </a:cubicBezTo>
                  <a:lnTo>
                    <a:pt x="0" y="29000"/>
                  </a:lnTo>
                  <a:cubicBezTo>
                    <a:pt x="0" y="12984"/>
                    <a:pt x="12984" y="0"/>
                    <a:pt x="29000" y="0"/>
                  </a:cubicBezTo>
                  <a:close/>
                </a:path>
              </a:pathLst>
            </a:custGeom>
            <a:solidFill>
              <a:srgbClr val="000000">
                <a:alpha val="0"/>
              </a:srgbClr>
            </a:solidFill>
            <a:ln w="381000" cap="rnd">
              <a:solidFill>
                <a:srgbClr val="E76B4C"/>
              </a:solidFill>
              <a:prstDash val="solid"/>
              <a:round/>
            </a:ln>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8656674" y="2048129"/>
            <a:ext cx="4391030" cy="972855"/>
            <a:chOff x="0" y="0"/>
            <a:chExt cx="1464814" cy="324537"/>
          </a:xfrm>
        </p:grpSpPr>
        <p:sp>
          <p:nvSpPr>
            <p:cNvPr id="6" name="Freeform 6"/>
            <p:cNvSpPr/>
            <p:nvPr/>
          </p:nvSpPr>
          <p:spPr>
            <a:xfrm>
              <a:off x="0" y="0"/>
              <a:ext cx="1464814" cy="324537"/>
            </a:xfrm>
            <a:custGeom>
              <a:avLst/>
              <a:gdLst/>
              <a:ahLst/>
              <a:cxnLst/>
              <a:rect l="l" t="t" r="r" b="b"/>
              <a:pathLst>
                <a:path w="1464814" h="324537">
                  <a:moveTo>
                    <a:pt x="0" y="0"/>
                  </a:moveTo>
                  <a:lnTo>
                    <a:pt x="1464814" y="0"/>
                  </a:lnTo>
                  <a:lnTo>
                    <a:pt x="1464814" y="324537"/>
                  </a:lnTo>
                  <a:lnTo>
                    <a:pt x="0" y="324537"/>
                  </a:lnTo>
                  <a:close/>
                </a:path>
              </a:pathLst>
            </a:custGeom>
            <a:solidFill>
              <a:srgbClr val="FEFFFF"/>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7783910" y="9435308"/>
            <a:ext cx="2287548"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Lato 1"/>
              </a:rPr>
              <a:t>© Ben Rowland 2023</a:t>
            </a:r>
          </a:p>
        </p:txBody>
      </p:sp>
      <p:sp>
        <p:nvSpPr>
          <p:cNvPr id="9" name="TextBox 9"/>
          <p:cNvSpPr txBox="1"/>
          <p:nvPr/>
        </p:nvSpPr>
        <p:spPr>
          <a:xfrm>
            <a:off x="8819027" y="2096303"/>
            <a:ext cx="4066324" cy="924682"/>
          </a:xfrm>
          <a:prstGeom prst="rect">
            <a:avLst/>
          </a:prstGeom>
        </p:spPr>
        <p:txBody>
          <a:bodyPr lIns="0" tIns="0" rIns="0" bIns="0" rtlCol="0" anchor="t">
            <a:spAutoFit/>
          </a:bodyPr>
          <a:lstStyle/>
          <a:p>
            <a:pPr algn="ctr">
              <a:lnSpc>
                <a:spcPts val="7086"/>
              </a:lnSpc>
            </a:pPr>
            <a:r>
              <a:rPr lang="en-US" sz="6442">
                <a:solidFill>
                  <a:srgbClr val="E76B4C"/>
                </a:solidFill>
                <a:latin typeface="Lato 1 Bold"/>
              </a:rPr>
              <a:t>ACTIVITY!</a:t>
            </a:r>
          </a:p>
        </p:txBody>
      </p:sp>
      <p:sp>
        <p:nvSpPr>
          <p:cNvPr id="10" name="TextBox 10"/>
          <p:cNvSpPr txBox="1"/>
          <p:nvPr/>
        </p:nvSpPr>
        <p:spPr>
          <a:xfrm>
            <a:off x="5159509" y="3915983"/>
            <a:ext cx="11385358" cy="1921628"/>
          </a:xfrm>
          <a:prstGeom prst="rect">
            <a:avLst/>
          </a:prstGeom>
        </p:spPr>
        <p:txBody>
          <a:bodyPr lIns="0" tIns="0" rIns="0" bIns="0" rtlCol="0" anchor="t">
            <a:spAutoFit/>
          </a:bodyPr>
          <a:lstStyle/>
          <a:p>
            <a:pPr algn="ctr">
              <a:lnSpc>
                <a:spcPts val="3908"/>
              </a:lnSpc>
            </a:pPr>
            <a:r>
              <a:rPr lang="en-US" sz="2605">
                <a:solidFill>
                  <a:srgbClr val="E76B4C"/>
                </a:solidFill>
                <a:latin typeface="DM Sans Bold"/>
              </a:rPr>
              <a:t>1. NOTE DOWN YOUR INITIAL THOUGHTS ON WHAT YOU THINK YOU WANT TO DO AFTER SCHOOL</a:t>
            </a:r>
          </a:p>
          <a:p>
            <a:pPr algn="ctr">
              <a:lnSpc>
                <a:spcPts val="3789"/>
              </a:lnSpc>
            </a:pPr>
            <a:r>
              <a:rPr lang="en-US" sz="2368">
                <a:solidFill>
                  <a:srgbClr val="000000"/>
                </a:solidFill>
                <a:latin typeface="DM Sans Bold"/>
              </a:rPr>
              <a:t>Explore your reasons, separating out those which are about what other people think (like your parents or teachers) from those which are what you think.</a:t>
            </a:r>
          </a:p>
        </p:txBody>
      </p:sp>
      <p:sp>
        <p:nvSpPr>
          <p:cNvPr id="11" name="TextBox 11"/>
          <p:cNvSpPr txBox="1"/>
          <p:nvPr/>
        </p:nvSpPr>
        <p:spPr>
          <a:xfrm>
            <a:off x="5159509" y="5988850"/>
            <a:ext cx="11385358" cy="969586"/>
          </a:xfrm>
          <a:prstGeom prst="rect">
            <a:avLst/>
          </a:prstGeom>
        </p:spPr>
        <p:txBody>
          <a:bodyPr lIns="0" tIns="0" rIns="0" bIns="0" rtlCol="0" anchor="t">
            <a:spAutoFit/>
          </a:bodyPr>
          <a:lstStyle/>
          <a:p>
            <a:pPr algn="ctr">
              <a:lnSpc>
                <a:spcPts val="3908"/>
              </a:lnSpc>
            </a:pPr>
            <a:r>
              <a:rPr lang="en-US" sz="2605">
                <a:solidFill>
                  <a:srgbClr val="E76B4C"/>
                </a:solidFill>
                <a:latin typeface="DM Sans Bold"/>
              </a:rPr>
              <a:t>2. LOOK AT THE FINANCES: WHAT IS THE TRUE COST OF EACH OF YOUR OPTIONS? HOW DO YOU FEEL ABOUT DEBT?</a:t>
            </a:r>
          </a:p>
        </p:txBody>
      </p:sp>
      <p:sp>
        <p:nvSpPr>
          <p:cNvPr id="12" name="TextBox 12"/>
          <p:cNvSpPr txBox="1"/>
          <p:nvPr/>
        </p:nvSpPr>
        <p:spPr>
          <a:xfrm>
            <a:off x="5235725" y="3174673"/>
            <a:ext cx="11232928" cy="590071"/>
          </a:xfrm>
          <a:prstGeom prst="rect">
            <a:avLst/>
          </a:prstGeom>
        </p:spPr>
        <p:txBody>
          <a:bodyPr lIns="0" tIns="0" rIns="0" bIns="0" rtlCol="0" anchor="t">
            <a:spAutoFit/>
          </a:bodyPr>
          <a:lstStyle/>
          <a:p>
            <a:pPr algn="ctr">
              <a:lnSpc>
                <a:spcPts val="4958"/>
              </a:lnSpc>
            </a:pPr>
            <a:r>
              <a:rPr lang="en-US" sz="3158">
                <a:solidFill>
                  <a:srgbClr val="000000"/>
                </a:solidFill>
                <a:latin typeface="DM Sans Bold"/>
              </a:rPr>
              <a:t>HOW CAN YOU COMPARE THESE OPTIONS?</a:t>
            </a:r>
          </a:p>
        </p:txBody>
      </p:sp>
      <p:sp>
        <p:nvSpPr>
          <p:cNvPr id="13" name="TextBox 13"/>
          <p:cNvSpPr txBox="1"/>
          <p:nvPr/>
        </p:nvSpPr>
        <p:spPr>
          <a:xfrm>
            <a:off x="5159509" y="7109675"/>
            <a:ext cx="11385358" cy="969586"/>
          </a:xfrm>
          <a:prstGeom prst="rect">
            <a:avLst/>
          </a:prstGeom>
        </p:spPr>
        <p:txBody>
          <a:bodyPr lIns="0" tIns="0" rIns="0" bIns="0" rtlCol="0" anchor="t">
            <a:spAutoFit/>
          </a:bodyPr>
          <a:lstStyle/>
          <a:p>
            <a:pPr algn="ctr">
              <a:lnSpc>
                <a:spcPts val="3908"/>
              </a:lnSpc>
            </a:pPr>
            <a:r>
              <a:rPr lang="en-US" sz="2605">
                <a:solidFill>
                  <a:srgbClr val="E76B4C"/>
                </a:solidFill>
                <a:latin typeface="DM Sans Bold"/>
              </a:rPr>
              <a:t>3. LOOK AT THE TIMING: HOW READY ARE YOU FOR EACH OPTION? HOW DO YOU FEEL ABOUT THE LENGTH OF EACH OPTION?</a:t>
            </a:r>
          </a:p>
        </p:txBody>
      </p:sp>
      <p:grpSp>
        <p:nvGrpSpPr>
          <p:cNvPr id="14" name="Group 14"/>
          <p:cNvGrpSpPr/>
          <p:nvPr/>
        </p:nvGrpSpPr>
        <p:grpSpPr>
          <a:xfrm>
            <a:off x="13328689" y="503327"/>
            <a:ext cx="4573424" cy="1041830"/>
            <a:chOff x="0" y="0"/>
            <a:chExt cx="686161" cy="156308"/>
          </a:xfrm>
        </p:grpSpPr>
        <p:sp>
          <p:nvSpPr>
            <p:cNvPr id="15" name="Freeform 15"/>
            <p:cNvSpPr/>
            <p:nvPr/>
          </p:nvSpPr>
          <p:spPr>
            <a:xfrm>
              <a:off x="0" y="0"/>
              <a:ext cx="686161" cy="156308"/>
            </a:xfrm>
            <a:custGeom>
              <a:avLst/>
              <a:gdLst/>
              <a:ahLst/>
              <a:cxnLst/>
              <a:rect l="l" t="t" r="r" b="b"/>
              <a:pathLst>
                <a:path w="686161" h="156308">
                  <a:moveTo>
                    <a:pt x="78154" y="0"/>
                  </a:moveTo>
                  <a:lnTo>
                    <a:pt x="608007" y="0"/>
                  </a:lnTo>
                  <a:cubicBezTo>
                    <a:pt x="651170" y="0"/>
                    <a:pt x="686161" y="34991"/>
                    <a:pt x="686161" y="78154"/>
                  </a:cubicBezTo>
                  <a:lnTo>
                    <a:pt x="686161" y="78154"/>
                  </a:lnTo>
                  <a:cubicBezTo>
                    <a:pt x="686161" y="121317"/>
                    <a:pt x="651170" y="156308"/>
                    <a:pt x="608007" y="156308"/>
                  </a:cubicBezTo>
                  <a:lnTo>
                    <a:pt x="78154" y="156308"/>
                  </a:lnTo>
                  <a:cubicBezTo>
                    <a:pt x="34991" y="156308"/>
                    <a:pt x="0" y="121317"/>
                    <a:pt x="0" y="78154"/>
                  </a:cubicBezTo>
                  <a:lnTo>
                    <a:pt x="0" y="78154"/>
                  </a:lnTo>
                  <a:cubicBezTo>
                    <a:pt x="0" y="34991"/>
                    <a:pt x="34991" y="0"/>
                    <a:pt x="78154" y="0"/>
                  </a:cubicBezTo>
                  <a:close/>
                </a:path>
              </a:pathLst>
            </a:custGeom>
            <a:solidFill>
              <a:srgbClr val="FEFFFF"/>
            </a:solidFill>
            <a:ln w="38100" cap="rnd">
              <a:solidFill>
                <a:srgbClr val="00A3CC"/>
              </a:solidFill>
              <a:prstDash val="solid"/>
              <a:round/>
            </a:ln>
          </p:spPr>
        </p:sp>
        <p:sp>
          <p:nvSpPr>
            <p:cNvPr id="16" name="TextBox 16"/>
            <p:cNvSpPr txBox="1"/>
            <p:nvPr/>
          </p:nvSpPr>
          <p:spPr>
            <a:xfrm>
              <a:off x="0" y="-47625"/>
              <a:ext cx="812800" cy="860425"/>
            </a:xfrm>
            <a:prstGeom prst="rect">
              <a:avLst/>
            </a:prstGeom>
          </p:spPr>
          <p:txBody>
            <a:bodyPr lIns="50800" tIns="50800" rIns="50800" bIns="50800" rtlCol="0" anchor="ctr"/>
            <a:lstStyle/>
            <a:p>
              <a:pPr algn="ctr">
                <a:lnSpc>
                  <a:spcPts val="2939"/>
                </a:lnSpc>
              </a:pPr>
              <a:endParaRPr/>
            </a:p>
          </p:txBody>
        </p:sp>
      </p:grpSp>
      <p:grpSp>
        <p:nvGrpSpPr>
          <p:cNvPr id="17" name="Group 17"/>
          <p:cNvGrpSpPr/>
          <p:nvPr/>
        </p:nvGrpSpPr>
        <p:grpSpPr>
          <a:xfrm>
            <a:off x="12884799" y="274118"/>
            <a:ext cx="785630" cy="785630"/>
            <a:chOff x="0" y="0"/>
            <a:chExt cx="1047507" cy="1047507"/>
          </a:xfrm>
        </p:grpSpPr>
        <p:grpSp>
          <p:nvGrpSpPr>
            <p:cNvPr id="18" name="Group 18"/>
            <p:cNvGrpSpPr/>
            <p:nvPr/>
          </p:nvGrpSpPr>
          <p:grpSpPr>
            <a:xfrm>
              <a:off x="0" y="0"/>
              <a:ext cx="1047507" cy="104750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3CC"/>
              </a:solidFill>
            </p:spPr>
          </p:sp>
          <p:sp>
            <p:nvSpPr>
              <p:cNvPr id="20" name="TextBox 20"/>
              <p:cNvSpPr txBox="1"/>
              <p:nvPr/>
            </p:nvSpPr>
            <p:spPr>
              <a:xfrm>
                <a:off x="76200" y="38100"/>
                <a:ext cx="660400" cy="698500"/>
              </a:xfrm>
              <a:prstGeom prst="rect">
                <a:avLst/>
              </a:prstGeom>
            </p:spPr>
            <p:txBody>
              <a:bodyPr lIns="18075" tIns="18075" rIns="18075" bIns="18075" rtlCol="0" anchor="ctr"/>
              <a:lstStyle/>
              <a:p>
                <a:pPr algn="ctr">
                  <a:lnSpc>
                    <a:spcPts val="2660"/>
                  </a:lnSpc>
                </a:pPr>
                <a:endParaRPr/>
              </a:p>
            </p:txBody>
          </p:sp>
        </p:grpSp>
        <p:sp>
          <p:nvSpPr>
            <p:cNvPr id="21" name="Freeform 21"/>
            <p:cNvSpPr/>
            <p:nvPr/>
          </p:nvSpPr>
          <p:spPr>
            <a:xfrm>
              <a:off x="100000" y="88628"/>
              <a:ext cx="847507" cy="846447"/>
            </a:xfrm>
            <a:custGeom>
              <a:avLst/>
              <a:gdLst/>
              <a:ahLst/>
              <a:cxnLst/>
              <a:rect l="l" t="t" r="r" b="b"/>
              <a:pathLst>
                <a:path w="847507" h="846447">
                  <a:moveTo>
                    <a:pt x="0" y="0"/>
                  </a:moveTo>
                  <a:lnTo>
                    <a:pt x="847507" y="0"/>
                  </a:lnTo>
                  <a:lnTo>
                    <a:pt x="847507" y="846448"/>
                  </a:lnTo>
                  <a:lnTo>
                    <a:pt x="0" y="846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22" name="TextBox 22"/>
          <p:cNvSpPr txBox="1"/>
          <p:nvPr/>
        </p:nvSpPr>
        <p:spPr>
          <a:xfrm>
            <a:off x="13477990" y="825804"/>
            <a:ext cx="4331972" cy="349250"/>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Lato 1 Bold"/>
              </a:rPr>
              <a:t>SUGGESTED TIME: 10-15 MINUTES</a:t>
            </a:r>
          </a:p>
        </p:txBody>
      </p:sp>
      <p:grpSp>
        <p:nvGrpSpPr>
          <p:cNvPr id="23" name="Group 23"/>
          <p:cNvGrpSpPr/>
          <p:nvPr/>
        </p:nvGrpSpPr>
        <p:grpSpPr>
          <a:xfrm>
            <a:off x="1028700" y="873429"/>
            <a:ext cx="4403756" cy="3969848"/>
            <a:chOff x="0" y="0"/>
            <a:chExt cx="1159837" cy="1045557"/>
          </a:xfrm>
        </p:grpSpPr>
        <p:sp>
          <p:nvSpPr>
            <p:cNvPr id="24" name="Freeform 24"/>
            <p:cNvSpPr/>
            <p:nvPr/>
          </p:nvSpPr>
          <p:spPr>
            <a:xfrm>
              <a:off x="0" y="0"/>
              <a:ext cx="1159837" cy="1045557"/>
            </a:xfrm>
            <a:custGeom>
              <a:avLst/>
              <a:gdLst/>
              <a:ahLst/>
              <a:cxnLst/>
              <a:rect l="l" t="t" r="r" b="b"/>
              <a:pathLst>
                <a:path w="1159837" h="1045557">
                  <a:moveTo>
                    <a:pt x="0" y="0"/>
                  </a:moveTo>
                  <a:lnTo>
                    <a:pt x="1159837" y="0"/>
                  </a:lnTo>
                  <a:lnTo>
                    <a:pt x="1159837" y="1045557"/>
                  </a:lnTo>
                  <a:lnTo>
                    <a:pt x="0" y="1045557"/>
                  </a:lnTo>
                  <a:close/>
                </a:path>
              </a:pathLst>
            </a:custGeom>
            <a:solidFill>
              <a:srgbClr val="FBC900"/>
            </a:solidFill>
          </p:spPr>
        </p:sp>
        <p:sp>
          <p:nvSpPr>
            <p:cNvPr id="25" name="TextBox 2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1301646" y="1144695"/>
            <a:ext cx="3854584" cy="3426451"/>
          </a:xfrm>
          <a:prstGeom prst="rect">
            <a:avLst/>
          </a:prstGeom>
        </p:spPr>
        <p:txBody>
          <a:bodyPr lIns="0" tIns="0" rIns="0" bIns="0" rtlCol="0" anchor="t">
            <a:spAutoFit/>
          </a:bodyPr>
          <a:lstStyle/>
          <a:p>
            <a:pPr>
              <a:lnSpc>
                <a:spcPts val="2659"/>
              </a:lnSpc>
              <a:spcBef>
                <a:spcPct val="0"/>
              </a:spcBef>
            </a:pPr>
            <a:r>
              <a:rPr lang="en-US" sz="1850" dirty="0">
                <a:solidFill>
                  <a:srgbClr val="000000"/>
                </a:solidFill>
                <a:latin typeface="Lato 1"/>
              </a:rPr>
              <a:t>Take 10-15 minutes to allow students to work their way through the first 3 tasks, and to identify what they are going to use for their research (task 4) and who they are going to get advice from (task 5) on the next slide (these two tasks are to be done independently).  You may wish to set up follow ups with those who are interested.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000000">
                <a:alpha val="0"/>
              </a:srgbClr>
            </a:solidFill>
            <a:ln w="381000" cap="rnd">
              <a:solidFill>
                <a:srgbClr val="E76B4C"/>
              </a:solidFill>
              <a:prstDash val="solid"/>
              <a:round/>
            </a:ln>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6363143" y="623853"/>
            <a:ext cx="5561714" cy="1232227"/>
            <a:chOff x="0" y="0"/>
            <a:chExt cx="1464814" cy="324537"/>
          </a:xfrm>
        </p:grpSpPr>
        <p:sp>
          <p:nvSpPr>
            <p:cNvPr id="6" name="Freeform 6"/>
            <p:cNvSpPr/>
            <p:nvPr/>
          </p:nvSpPr>
          <p:spPr>
            <a:xfrm>
              <a:off x="0" y="0"/>
              <a:ext cx="1464814" cy="324537"/>
            </a:xfrm>
            <a:custGeom>
              <a:avLst/>
              <a:gdLst/>
              <a:ahLst/>
              <a:cxnLst/>
              <a:rect l="l" t="t" r="r" b="b"/>
              <a:pathLst>
                <a:path w="1464814" h="324537">
                  <a:moveTo>
                    <a:pt x="0" y="0"/>
                  </a:moveTo>
                  <a:lnTo>
                    <a:pt x="1464814" y="0"/>
                  </a:lnTo>
                  <a:lnTo>
                    <a:pt x="1464814" y="324537"/>
                  </a:lnTo>
                  <a:lnTo>
                    <a:pt x="0" y="324537"/>
                  </a:lnTo>
                  <a:close/>
                </a:path>
              </a:pathLst>
            </a:custGeom>
            <a:solidFill>
              <a:srgbClr val="FEFFFF"/>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7783910" y="9435308"/>
            <a:ext cx="2287548"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Lato 1"/>
              </a:rPr>
              <a:t>© Ben Rowland 2023</a:t>
            </a:r>
          </a:p>
        </p:txBody>
      </p:sp>
      <p:sp>
        <p:nvSpPr>
          <p:cNvPr id="9" name="TextBox 9"/>
          <p:cNvSpPr txBox="1"/>
          <p:nvPr/>
        </p:nvSpPr>
        <p:spPr>
          <a:xfrm>
            <a:off x="6568781" y="688684"/>
            <a:ext cx="5150439" cy="1167396"/>
          </a:xfrm>
          <a:prstGeom prst="rect">
            <a:avLst/>
          </a:prstGeom>
        </p:spPr>
        <p:txBody>
          <a:bodyPr lIns="0" tIns="0" rIns="0" bIns="0" rtlCol="0" anchor="t">
            <a:spAutoFit/>
          </a:bodyPr>
          <a:lstStyle/>
          <a:p>
            <a:pPr algn="ctr">
              <a:lnSpc>
                <a:spcPts val="8976"/>
              </a:lnSpc>
            </a:pPr>
            <a:r>
              <a:rPr lang="en-US" sz="8160">
                <a:solidFill>
                  <a:srgbClr val="E76B4C"/>
                </a:solidFill>
                <a:latin typeface="Lato 1 Bold"/>
              </a:rPr>
              <a:t>ACTIVITY!</a:t>
            </a:r>
          </a:p>
        </p:txBody>
      </p:sp>
      <p:sp>
        <p:nvSpPr>
          <p:cNvPr id="10" name="TextBox 10"/>
          <p:cNvSpPr txBox="1"/>
          <p:nvPr/>
        </p:nvSpPr>
        <p:spPr>
          <a:xfrm>
            <a:off x="1848952" y="2808539"/>
            <a:ext cx="14590096" cy="1884234"/>
          </a:xfrm>
          <a:prstGeom prst="rect">
            <a:avLst/>
          </a:prstGeom>
        </p:spPr>
        <p:txBody>
          <a:bodyPr lIns="0" tIns="0" rIns="0" bIns="0" rtlCol="0" anchor="t">
            <a:spAutoFit/>
          </a:bodyPr>
          <a:lstStyle/>
          <a:p>
            <a:pPr algn="ctr">
              <a:lnSpc>
                <a:spcPts val="4950"/>
              </a:lnSpc>
            </a:pPr>
            <a:r>
              <a:rPr lang="en-US" sz="3300" dirty="0">
                <a:solidFill>
                  <a:srgbClr val="E76B4C"/>
                </a:solidFill>
                <a:latin typeface="DM Sans Bold"/>
              </a:rPr>
              <a:t>4. DO YOUR RESEARCH: ONLINE, GUIDANCE BOOKS (E.G. </a:t>
            </a:r>
            <a:r>
              <a:rPr lang="en-US" sz="3300" i="1" dirty="0">
                <a:solidFill>
                  <a:srgbClr val="E76B4C"/>
                </a:solidFill>
                <a:latin typeface="DM Sans Bold Italics"/>
              </a:rPr>
              <a:t>UNDERSTANDING APPRENTICESHIPS: A STUDENT’S GUIDE,</a:t>
            </a:r>
            <a:r>
              <a:rPr lang="en-US" sz="3300" dirty="0">
                <a:solidFill>
                  <a:srgbClr val="E76B4C"/>
                </a:solidFill>
                <a:latin typeface="DM Sans Bold"/>
              </a:rPr>
              <a:t> WRITTEN BY BEN ROWLAND)</a:t>
            </a:r>
          </a:p>
        </p:txBody>
      </p:sp>
      <p:sp>
        <p:nvSpPr>
          <p:cNvPr id="11" name="TextBox 11"/>
          <p:cNvSpPr txBox="1"/>
          <p:nvPr/>
        </p:nvSpPr>
        <p:spPr>
          <a:xfrm>
            <a:off x="1933606" y="5048250"/>
            <a:ext cx="14420788" cy="1243033"/>
          </a:xfrm>
          <a:prstGeom prst="rect">
            <a:avLst/>
          </a:prstGeom>
        </p:spPr>
        <p:txBody>
          <a:bodyPr lIns="0" tIns="0" rIns="0" bIns="0" rtlCol="0" anchor="t">
            <a:spAutoFit/>
          </a:bodyPr>
          <a:lstStyle/>
          <a:p>
            <a:pPr algn="ctr">
              <a:lnSpc>
                <a:spcPts val="4950"/>
              </a:lnSpc>
            </a:pPr>
            <a:r>
              <a:rPr lang="en-US" sz="3300" dirty="0">
                <a:solidFill>
                  <a:srgbClr val="E76B4C"/>
                </a:solidFill>
                <a:latin typeface="DM Sans Bold"/>
              </a:rPr>
              <a:t>5. GET ADVICE: FROM YOUR CAREERS ADVISORS, FRIENDS OF THE FAMILY, OLDER SIBLINGS/COUSINS AND PEOPLE IN YOUR COMMUNITY</a:t>
            </a:r>
          </a:p>
        </p:txBody>
      </p:sp>
      <p:sp>
        <p:nvSpPr>
          <p:cNvPr id="12" name="TextBox 12"/>
          <p:cNvSpPr txBox="1"/>
          <p:nvPr/>
        </p:nvSpPr>
        <p:spPr>
          <a:xfrm>
            <a:off x="2030141" y="1867997"/>
            <a:ext cx="14227719" cy="745490"/>
          </a:xfrm>
          <a:prstGeom prst="rect">
            <a:avLst/>
          </a:prstGeom>
        </p:spPr>
        <p:txBody>
          <a:bodyPr lIns="0" tIns="0" rIns="0" bIns="0" rtlCol="0" anchor="t">
            <a:spAutoFit/>
          </a:bodyPr>
          <a:lstStyle/>
          <a:p>
            <a:pPr algn="ctr">
              <a:lnSpc>
                <a:spcPts val="6279"/>
              </a:lnSpc>
            </a:pPr>
            <a:r>
              <a:rPr lang="en-US" sz="3999">
                <a:solidFill>
                  <a:srgbClr val="000000"/>
                </a:solidFill>
                <a:latin typeface="DM Sans Bold"/>
              </a:rPr>
              <a:t>AFTER THE LESSON...</a:t>
            </a:r>
          </a:p>
        </p:txBody>
      </p:sp>
      <p:sp>
        <p:nvSpPr>
          <p:cNvPr id="13" name="TextBox 13"/>
          <p:cNvSpPr txBox="1"/>
          <p:nvPr/>
        </p:nvSpPr>
        <p:spPr>
          <a:xfrm>
            <a:off x="1933606" y="6656070"/>
            <a:ext cx="14420788" cy="1243033"/>
          </a:xfrm>
          <a:prstGeom prst="rect">
            <a:avLst/>
          </a:prstGeom>
        </p:spPr>
        <p:txBody>
          <a:bodyPr lIns="0" tIns="0" rIns="0" bIns="0" rtlCol="0" anchor="t">
            <a:spAutoFit/>
          </a:bodyPr>
          <a:lstStyle/>
          <a:p>
            <a:pPr algn="ctr">
              <a:lnSpc>
                <a:spcPts val="4950"/>
              </a:lnSpc>
            </a:pPr>
            <a:r>
              <a:rPr lang="en-US" sz="3300" dirty="0">
                <a:solidFill>
                  <a:srgbClr val="E76B4C"/>
                </a:solidFill>
                <a:latin typeface="DM Sans Bold"/>
              </a:rPr>
              <a:t>6. HAVING DONE ALL OF THE ABOVE – BUT ONLY WHEN YOU HAVE DONE ALL OF THE ABOVE – TRUST YOUR INSTINCT!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a80d8e1-7617-4db4-8f6f-14b93fd884f8" xsi:nil="true"/>
    <lcf76f155ced4ddcb4097134ff3c332f xmlns="ecc45cc2-b35f-49bb-8827-9da2e326d2c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38FE14A96462E4FA8AAD0FE42D14267" ma:contentTypeVersion="13" ma:contentTypeDescription="Create a new document." ma:contentTypeScope="" ma:versionID="e3d1ac33337c949fd3f86edf252c1e78">
  <xsd:schema xmlns:xsd="http://www.w3.org/2001/XMLSchema" xmlns:xs="http://www.w3.org/2001/XMLSchema" xmlns:p="http://schemas.microsoft.com/office/2006/metadata/properties" xmlns:ns2="ecc45cc2-b35f-49bb-8827-9da2e326d2cf" xmlns:ns3="7a80d8e1-7617-4db4-8f6f-14b93fd884f8" targetNamespace="http://schemas.microsoft.com/office/2006/metadata/properties" ma:root="true" ma:fieldsID="7e3d600cd6fe3a845133f7bbb791efe1" ns2:_="" ns3:_="">
    <xsd:import namespace="ecc45cc2-b35f-49bb-8827-9da2e326d2cf"/>
    <xsd:import namespace="7a80d8e1-7617-4db4-8f6f-14b93fd884f8"/>
    <xsd:element name="properties">
      <xsd:complexType>
        <xsd:sequence>
          <xsd:element name="documentManagement">
            <xsd:complexType>
              <xsd:all>
                <xsd:element ref="ns2:MediaServiceMetadata" minOccurs="0"/>
                <xsd:element ref="ns2:MediaServiceFastMetadata" minOccurs="0"/>
                <xsd:element ref="ns2:MediaLengthInSecond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c45cc2-b35f-49bb-8827-9da2e326d2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8302cd5-cec6-4c8e-a909-d7833702115b"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80d8e1-7617-4db4-8f6f-14b93fd884f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9cf336f-3680-471f-89e2-d127f5cd186d}" ma:internalName="TaxCatchAll" ma:showField="CatchAllData" ma:web="7a80d8e1-7617-4db4-8f6f-14b93fd884f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1BFAC0-40B1-460E-9964-DE3E60E9535A}">
  <ds:schemaRefs>
    <ds:schemaRef ds:uri="http://schemas.microsoft.com/office/2006/metadata/properties"/>
    <ds:schemaRef ds:uri="http://schemas.microsoft.com/office/infopath/2007/PartnerControls"/>
    <ds:schemaRef ds:uri="7a80d8e1-7617-4db4-8f6f-14b93fd884f8"/>
    <ds:schemaRef ds:uri="ecc45cc2-b35f-49bb-8827-9da2e326d2cf"/>
  </ds:schemaRefs>
</ds:datastoreItem>
</file>

<file path=customXml/itemProps2.xml><?xml version="1.0" encoding="utf-8"?>
<ds:datastoreItem xmlns:ds="http://schemas.openxmlformats.org/officeDocument/2006/customXml" ds:itemID="{AEDCEC21-6A93-4463-99BD-959A1D4C94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c45cc2-b35f-49bb-8827-9da2e326d2cf"/>
    <ds:schemaRef ds:uri="7a80d8e1-7617-4db4-8f6f-14b93fd884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1C4314-F69A-4937-8646-A456EBD2D7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Custom</PresentationFormat>
  <Paragraphs>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UA Lesson Plan 4 - Teacher Copy</dc:title>
  <cp:revision>85</cp:revision>
  <dcterms:created xsi:type="dcterms:W3CDTF">2006-08-16T00:00:00Z</dcterms:created>
  <dcterms:modified xsi:type="dcterms:W3CDTF">2023-10-12T13:43:28Z</dcterms:modified>
  <dc:identifier>DAFwYpHZVDk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0x010100738FE14A96462E4FA8AAD0FE42D14267</vt:lpwstr>
  </property>
  <property fmtid="{D5CDD505-2E9C-101B-9397-08002B2CF9AE}" pid="3" name="MediaServiceImageTags">
    <vt:lpwstr/>
  </property>
</Properties>
</file>