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 Bold" pitchFamily="2" charset="0"/>
      <p:regular r:id="rId17"/>
      <p:bold r:id="rId18"/>
    </p:embeddedFont>
    <p:embeddedFont>
      <p:font typeface="DM Sans Bold Italics" panose="020B0604020202020204" charset="0"/>
      <p:regular r:id="rId19"/>
    </p:embeddedFont>
    <p:embeddedFont>
      <p:font typeface="Lato 1" panose="020B0604020202020204" charset="0"/>
      <p:regular r:id="rId20"/>
    </p:embeddedFont>
    <p:embeddedFont>
      <p:font typeface="Lato 1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641A3-722B-6116-8E64-D6B90FD23F19}" v="72" dt="2023-10-12T13:44:21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Smith" userId="S::louisa@trotman.co.uk::ca9fbc5c-14e3-42e4-85fa-f3c5fb56c291" providerId="AD" clId="Web-{DC3641A3-722B-6116-8E64-D6B90FD23F19}"/>
    <pc:docChg chg="modSld">
      <pc:chgData name="Louisa Smith" userId="S::louisa@trotman.co.uk::ca9fbc5c-14e3-42e4-85fa-f3c5fb56c291" providerId="AD" clId="Web-{DC3641A3-722B-6116-8E64-D6B90FD23F19}" dt="2023-10-12T13:44:21.131" v="36" actId="20577"/>
      <pc:docMkLst>
        <pc:docMk/>
      </pc:docMkLst>
      <pc:sldChg chg="modSp">
        <pc:chgData name="Louisa Smith" userId="S::louisa@trotman.co.uk::ca9fbc5c-14e3-42e4-85fa-f3c5fb56c291" providerId="AD" clId="Web-{DC3641A3-722B-6116-8E64-D6B90FD23F19}" dt="2023-10-12T13:19:54.776" v="11" actId="20577"/>
        <pc:sldMkLst>
          <pc:docMk/>
          <pc:sldMk cId="0" sldId="259"/>
        </pc:sldMkLst>
        <pc:spChg chg="mod">
          <ac:chgData name="Louisa Smith" userId="S::louisa@trotman.co.uk::ca9fbc5c-14e3-42e4-85fa-f3c5fb56c291" providerId="AD" clId="Web-{DC3641A3-722B-6116-8E64-D6B90FD23F19}" dt="2023-10-12T13:18:08.273" v="10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Louisa Smith" userId="S::louisa@trotman.co.uk::ca9fbc5c-14e3-42e4-85fa-f3c5fb56c291" providerId="AD" clId="Web-{DC3641A3-722B-6116-8E64-D6B90FD23F19}" dt="2023-10-12T13:19:54.776" v="11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">
        <pc:chgData name="Louisa Smith" userId="S::louisa@trotman.co.uk::ca9fbc5c-14e3-42e4-85fa-f3c5fb56c291" providerId="AD" clId="Web-{DC3641A3-722B-6116-8E64-D6B90FD23F19}" dt="2023-10-12T13:29:56.778" v="16" actId="20577"/>
        <pc:sldMkLst>
          <pc:docMk/>
          <pc:sldMk cId="0" sldId="261"/>
        </pc:sldMkLst>
        <pc:spChg chg="mod">
          <ac:chgData name="Louisa Smith" userId="S::louisa@trotman.co.uk::ca9fbc5c-14e3-42e4-85fa-f3c5fb56c291" providerId="AD" clId="Web-{DC3641A3-722B-6116-8E64-D6B90FD23F19}" dt="2023-10-12T13:29:56.778" v="16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Louisa Smith" userId="S::louisa@trotman.co.uk::ca9fbc5c-14e3-42e4-85fa-f3c5fb56c291" providerId="AD" clId="Web-{DC3641A3-722B-6116-8E64-D6B90FD23F19}" dt="2023-10-12T13:44:21.131" v="36" actId="20577"/>
        <pc:sldMkLst>
          <pc:docMk/>
          <pc:sldMk cId="0" sldId="263"/>
        </pc:sldMkLst>
        <pc:spChg chg="mod">
          <ac:chgData name="Louisa Smith" userId="S::louisa@trotman.co.uk::ca9fbc5c-14e3-42e4-85fa-f3c5fb56c291" providerId="AD" clId="Web-{DC3641A3-722B-6116-8E64-D6B90FD23F19}" dt="2023-10-12T13:43:37.380" v="24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ouisa Smith" userId="S::louisa@trotman.co.uk::ca9fbc5c-14e3-42e4-85fa-f3c5fb56c291" providerId="AD" clId="Web-{DC3641A3-722B-6116-8E64-D6B90FD23F19}" dt="2023-10-12T13:44:04.397" v="33" actId="2057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ouisa Smith" userId="S::louisa@trotman.co.uk::ca9fbc5c-14e3-42e4-85fa-f3c5fb56c291" providerId="AD" clId="Web-{DC3641A3-722B-6116-8E64-D6B90FD23F19}" dt="2023-10-12T13:44:21.131" v="36" actId="20577"/>
          <ac:spMkLst>
            <pc:docMk/>
            <pc:sldMk cId="0" sldId="263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90020"/>
            <a:ext cx="18288000" cy="2196980"/>
          </a:xfrm>
          <a:custGeom>
            <a:avLst/>
            <a:gdLst/>
            <a:ahLst/>
            <a:cxnLst/>
            <a:rect l="l" t="t" r="r" b="b"/>
            <a:pathLst>
              <a:path w="18288000" h="2196980">
                <a:moveTo>
                  <a:pt x="0" y="0"/>
                </a:moveTo>
                <a:lnTo>
                  <a:pt x="18288000" y="0"/>
                </a:lnTo>
                <a:lnTo>
                  <a:pt x="18288000" y="2196980"/>
                </a:lnTo>
                <a:lnTo>
                  <a:pt x="0" y="219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8" t="-177974" r="-4578" b="-6306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2197724"/>
          </a:xfrm>
          <a:custGeom>
            <a:avLst/>
            <a:gdLst/>
            <a:ahLst/>
            <a:cxnLst/>
            <a:rect l="l" t="t" r="r" b="b"/>
            <a:pathLst>
              <a:path w="18288000" h="2197724">
                <a:moveTo>
                  <a:pt x="0" y="0"/>
                </a:moveTo>
                <a:lnTo>
                  <a:pt x="18288000" y="0"/>
                </a:lnTo>
                <a:lnTo>
                  <a:pt x="18288000" y="2197724"/>
                </a:lnTo>
                <a:lnTo>
                  <a:pt x="0" y="219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68" t="-633391" r="-10379" b="-24892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9925" y="5652259"/>
            <a:ext cx="3031411" cy="4426475"/>
          </a:xfrm>
          <a:custGeom>
            <a:avLst/>
            <a:gdLst/>
            <a:ahLst/>
            <a:cxnLst/>
            <a:rect l="l" t="t" r="r" b="b"/>
            <a:pathLst>
              <a:path w="3031411" h="4426475">
                <a:moveTo>
                  <a:pt x="0" y="0"/>
                </a:moveTo>
                <a:lnTo>
                  <a:pt x="3031411" y="0"/>
                </a:lnTo>
                <a:lnTo>
                  <a:pt x="3031411" y="4426475"/>
                </a:lnTo>
                <a:lnTo>
                  <a:pt x="0" y="4426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90803" y="4663271"/>
            <a:ext cx="12706394" cy="160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UNDERSTANDING APPRENTICESHIPS</a:t>
            </a:r>
          </a:p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A Student’s Guide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1387" y="6581293"/>
            <a:ext cx="11995810" cy="85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76B4C"/>
                </a:solidFill>
                <a:latin typeface="Lato 1 Bold"/>
              </a:rPr>
              <a:t>Lesson 4: Weighing Up Your Options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3734" y="2746072"/>
            <a:ext cx="7120533" cy="158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6634D"/>
                </a:solidFill>
                <a:latin typeface="Lato 1 Bold"/>
              </a:rPr>
              <a:t>Supplementary materials </a:t>
            </a:r>
          </a:p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57">
                <a:solidFill>
                  <a:srgbClr val="000000"/>
                </a:solidFill>
                <a:latin typeface="Lato 1 Bold"/>
              </a:rPr>
              <a:t>for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7447" y="4255827"/>
            <a:ext cx="11893106" cy="530231"/>
            <a:chOff x="0" y="0"/>
            <a:chExt cx="15857475" cy="70697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57866"/>
              <a:ext cx="438635" cy="43863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Help you understand what your main options are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97447" y="5863085"/>
            <a:ext cx="11893106" cy="530231"/>
            <a:chOff x="0" y="0"/>
            <a:chExt cx="15857475" cy="706975"/>
          </a:xfrm>
        </p:grpSpPr>
        <p:sp>
          <p:nvSpPr>
            <p:cNvPr id="8" name="TextBox 8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What you could be including in your deliberations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92140"/>
              <a:ext cx="438635" cy="43863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3197447" y="7470343"/>
            <a:ext cx="11893106" cy="1016006"/>
            <a:chOff x="0" y="0"/>
            <a:chExt cx="15857475" cy="135467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458020"/>
              <a:ext cx="438635" cy="438635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153427" y="28575"/>
              <a:ext cx="14704047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How to go about evaluating and comparing your options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1028700"/>
            <a:ext cx="18288000" cy="2240068"/>
            <a:chOff x="0" y="0"/>
            <a:chExt cx="4816593" cy="5899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589977"/>
            </a:xfrm>
            <a:custGeom>
              <a:avLst/>
              <a:gdLst/>
              <a:ahLst/>
              <a:cxnLst/>
              <a:rect l="l" t="t" r="r" b="b"/>
              <a:pathLst>
                <a:path w="4816592" h="589977">
                  <a:moveTo>
                    <a:pt x="0" y="0"/>
                  </a:moveTo>
                  <a:lnTo>
                    <a:pt x="4816592" y="0"/>
                  </a:lnTo>
                  <a:lnTo>
                    <a:pt x="4816592" y="589977"/>
                  </a:lnTo>
                  <a:lnTo>
                    <a:pt x="0" y="589977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18210" y="1737975"/>
            <a:ext cx="17451581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86">
                <a:solidFill>
                  <a:srgbClr val="FFFFFF"/>
                </a:solidFill>
                <a:latin typeface="Lato 1 Bold"/>
              </a:rPr>
              <a:t>WEIGHING UP YOUR OPTIONS  – OBJECTIVES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68254" y="3795929"/>
            <a:ext cx="11351492" cy="344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160">
                <a:solidFill>
                  <a:srgbClr val="E76B4C"/>
                </a:solidFill>
                <a:latin typeface="Lato 1 Bold"/>
              </a:rPr>
              <a:t>WHAT ARE YOUR MAIN POST-SCHOOL OPTIONS?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05666" y="2383284"/>
            <a:ext cx="10476667" cy="865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4678">
                <a:solidFill>
                  <a:srgbClr val="000000"/>
                </a:solidFill>
                <a:latin typeface="DM Sans Bold"/>
              </a:rPr>
              <a:t>QUESTION FOR DISCUSSION: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155240" y="4154240"/>
            <a:ext cx="6132760" cy="6132760"/>
          </a:xfrm>
          <a:custGeom>
            <a:avLst/>
            <a:gdLst/>
            <a:ahLst/>
            <a:cxnLst/>
            <a:rect l="l" t="t" r="r" b="b"/>
            <a:pathLst>
              <a:path w="6132760" h="6132760">
                <a:moveTo>
                  <a:pt x="0" y="0"/>
                </a:moveTo>
                <a:lnTo>
                  <a:pt x="6132760" y="0"/>
                </a:lnTo>
                <a:lnTo>
                  <a:pt x="6132760" y="6132760"/>
                </a:lnTo>
                <a:lnTo>
                  <a:pt x="0" y="613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3158" y="1847861"/>
            <a:ext cx="1377846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6150" dirty="0">
                <a:solidFill>
                  <a:srgbClr val="E76B4C"/>
                </a:solidFill>
                <a:latin typeface="Lato 1 Bold"/>
              </a:rPr>
              <a:t>WHAT ARE YOUR MAIN OPTIONS?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789560" y="3415618"/>
            <a:ext cx="11893106" cy="530231"/>
            <a:chOff x="0" y="0"/>
            <a:chExt cx="15857475" cy="7069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57866"/>
              <a:ext cx="438635" cy="43863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Going to university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89560" y="4431784"/>
            <a:ext cx="11893106" cy="530231"/>
            <a:chOff x="0" y="0"/>
            <a:chExt cx="15857475" cy="706975"/>
          </a:xfrm>
        </p:grpSpPr>
        <p:sp>
          <p:nvSpPr>
            <p:cNvPr id="11" name="TextBox 11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DM Sans Bold"/>
                </a:rPr>
                <a:t>Doing an apprenticeship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179440"/>
              <a:ext cx="438635" cy="43863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789560" y="5447951"/>
            <a:ext cx="11893106" cy="530231"/>
            <a:chOff x="0" y="0"/>
            <a:chExt cx="15857475" cy="706975"/>
          </a:xfrm>
        </p:grpSpPr>
        <p:sp>
          <p:nvSpPr>
            <p:cNvPr id="16" name="TextBox 16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Taking a year (or two) out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179440"/>
              <a:ext cx="438635" cy="438635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2789560" y="6464117"/>
            <a:ext cx="11893106" cy="530231"/>
            <a:chOff x="0" y="0"/>
            <a:chExt cx="15857475" cy="706975"/>
          </a:xfrm>
        </p:grpSpPr>
        <p:sp>
          <p:nvSpPr>
            <p:cNvPr id="21" name="TextBox 21"/>
            <p:cNvSpPr txBox="1"/>
            <p:nvPr/>
          </p:nvSpPr>
          <p:spPr>
            <a:xfrm>
              <a:off x="1153427" y="28575"/>
              <a:ext cx="14704047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Getting a regular job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0" y="179440"/>
              <a:ext cx="438635" cy="438635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2789560" y="7480283"/>
            <a:ext cx="11893106" cy="1016006"/>
            <a:chOff x="0" y="0"/>
            <a:chExt cx="15857475" cy="1354675"/>
          </a:xfrm>
        </p:grpSpPr>
        <p:sp>
          <p:nvSpPr>
            <p:cNvPr id="26" name="TextBox 26"/>
            <p:cNvSpPr txBox="1"/>
            <p:nvPr/>
          </p:nvSpPr>
          <p:spPr>
            <a:xfrm>
              <a:off x="1153427" y="28575"/>
              <a:ext cx="14704047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Doing further education (other courses, not an apprenticeship or degree)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217540"/>
              <a:ext cx="438635" cy="438635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5973" y="1989430"/>
            <a:ext cx="8996053" cy="116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160">
                <a:solidFill>
                  <a:srgbClr val="E76B4C"/>
                </a:solidFill>
                <a:latin typeface="Lato 1 Bold"/>
              </a:rPr>
              <a:t>ACTIVITY!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6019" y="4251914"/>
            <a:ext cx="13315963" cy="257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E76B4C"/>
                </a:solidFill>
                <a:latin typeface="DM Sans Bold"/>
              </a:rPr>
              <a:t>1. DISCUSS IN SMALL GROUPS</a:t>
            </a:r>
          </a:p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LOOK AT ONE OF THE OPTIONS FROM THE PREVIOUS SLIDE AND IDENTIFY THE PROS AND CONS FOR THAT OPTION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32422" y="7158954"/>
            <a:ext cx="10023156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E76B4C"/>
                </a:solidFill>
                <a:latin typeface="DM Sans Bold"/>
              </a:rPr>
              <a:t>2. SHARE BACK WITH THE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0141" y="3294524"/>
            <a:ext cx="14227719" cy="78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10"/>
              </a:lnSpc>
            </a:pPr>
            <a:r>
              <a:rPr lang="en-US" sz="4210">
                <a:solidFill>
                  <a:srgbClr val="000000"/>
                </a:solidFill>
                <a:latin typeface="DM Sans Bold"/>
              </a:rPr>
              <a:t>QUESTION: WHAT ARE THE PROS AND CONS OF EACH?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16865">
            <a:off x="16416273" y="-4022925"/>
            <a:ext cx="3398072" cy="3398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6A7">
                <a:alpha val="5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152161" tIns="152161" rIns="152161" bIns="152161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75594" y="2039494"/>
            <a:ext cx="14309768" cy="1735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86">
                <a:solidFill>
                  <a:srgbClr val="E76B4C"/>
                </a:solidFill>
                <a:latin typeface="Lato 1 Bold"/>
              </a:rPr>
              <a:t>HOW CAN YOU COMPARE THESE OPTIONS?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5594" y="4521202"/>
            <a:ext cx="15936811" cy="200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WITH SO MANY OPTIONS – AND WITH EACH ONE HAVING MANY COMBINATIONS AND VARIATIONS – IT IS NOT EASY TO COMPARE OPTIONS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385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How do you go about it?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8479564"/>
            <a:ext cx="18288000" cy="1807436"/>
            <a:chOff x="0" y="0"/>
            <a:chExt cx="4816593" cy="4760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476033"/>
            </a:xfrm>
            <a:custGeom>
              <a:avLst/>
              <a:gdLst/>
              <a:ahLst/>
              <a:cxnLst/>
              <a:rect l="l" t="t" r="r" b="b"/>
              <a:pathLst>
                <a:path w="4816592" h="476033">
                  <a:moveTo>
                    <a:pt x="0" y="0"/>
                  </a:moveTo>
                  <a:lnTo>
                    <a:pt x="4816592" y="0"/>
                  </a:lnTo>
                  <a:lnTo>
                    <a:pt x="4816592" y="476033"/>
                  </a:lnTo>
                  <a:lnTo>
                    <a:pt x="0" y="476033"/>
                  </a:lnTo>
                  <a:close/>
                </a:path>
              </a:pathLst>
            </a:custGeom>
            <a:solidFill>
              <a:srgbClr val="E6634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63143" y="623853"/>
            <a:ext cx="5561714" cy="1232227"/>
            <a:chOff x="0" y="0"/>
            <a:chExt cx="1464814" cy="3245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4814" cy="324537"/>
            </a:xfrm>
            <a:custGeom>
              <a:avLst/>
              <a:gdLst/>
              <a:ahLst/>
              <a:cxnLst/>
              <a:rect l="l" t="t" r="r" b="b"/>
              <a:pathLst>
                <a:path w="1464814" h="324537">
                  <a:moveTo>
                    <a:pt x="0" y="0"/>
                  </a:moveTo>
                  <a:lnTo>
                    <a:pt x="1464814" y="0"/>
                  </a:lnTo>
                  <a:lnTo>
                    <a:pt x="1464814" y="324537"/>
                  </a:lnTo>
                  <a:lnTo>
                    <a:pt x="0" y="324537"/>
                  </a:lnTo>
                  <a:close/>
                </a:path>
              </a:pathLst>
            </a:custGeom>
            <a:solidFill>
              <a:srgbClr val="FE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68781" y="688684"/>
            <a:ext cx="5150439" cy="116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160">
                <a:solidFill>
                  <a:srgbClr val="E76B4C"/>
                </a:solidFill>
                <a:latin typeface="Lato 1 Bold"/>
              </a:rPr>
              <a:t>ACTIVITY!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3606" y="2990957"/>
            <a:ext cx="14420788" cy="243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E76B4C"/>
                </a:solidFill>
                <a:latin typeface="DM Sans Bold"/>
              </a:rPr>
              <a:t>1. NOTE DOWN YOUR INITIAL THOUGHTS ON WHAT YOU THINK YOU WANT TO DO AFTER SCHOOL</a:t>
            </a:r>
          </a:p>
          <a:p>
            <a:pPr algn="ctr">
              <a:lnSpc>
                <a:spcPts val="4800"/>
              </a:lnSpc>
            </a:pPr>
            <a:r>
              <a:rPr lang="en-US" sz="3000">
                <a:solidFill>
                  <a:srgbClr val="000000"/>
                </a:solidFill>
                <a:latin typeface="DM Sans Bold"/>
              </a:rPr>
              <a:t>Explore your reasons, separating out those which are about what other people think (like your parents or teachers) from those which are what you think.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3606" y="5616468"/>
            <a:ext cx="1442078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E76B4C"/>
                </a:solidFill>
                <a:latin typeface="DM Sans Bold"/>
              </a:rPr>
              <a:t>2. LOOK AT THE FINANCES: WHAT IS THE TRUE COST OF EACH OF YOUR OPTIONS? HOW DO YOU FEEL ABOUT DEBT?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0141" y="2052641"/>
            <a:ext cx="14227719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9"/>
              </a:lnSpc>
            </a:pPr>
            <a:r>
              <a:rPr lang="en-US" sz="3999">
                <a:solidFill>
                  <a:srgbClr val="000000"/>
                </a:solidFill>
                <a:latin typeface="DM Sans Bold"/>
              </a:rPr>
              <a:t>HOW CAN YOU COMPARE THESE OPTIONS?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3606" y="7036114"/>
            <a:ext cx="1442078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E76B4C"/>
                </a:solidFill>
                <a:latin typeface="DM Sans Bold"/>
              </a:rPr>
              <a:t>3. LOOK AT THE TIMING: HOW READY ARE YOU FOR EACH OPTION? HOW DO YOU FEEL ABOUT THE LENGTH OF EACH OPTION?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63143" y="623853"/>
            <a:ext cx="5561714" cy="1232227"/>
            <a:chOff x="0" y="0"/>
            <a:chExt cx="1464814" cy="3245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4814" cy="324537"/>
            </a:xfrm>
            <a:custGeom>
              <a:avLst/>
              <a:gdLst/>
              <a:ahLst/>
              <a:cxnLst/>
              <a:rect l="l" t="t" r="r" b="b"/>
              <a:pathLst>
                <a:path w="1464814" h="324537">
                  <a:moveTo>
                    <a:pt x="0" y="0"/>
                  </a:moveTo>
                  <a:lnTo>
                    <a:pt x="1464814" y="0"/>
                  </a:lnTo>
                  <a:lnTo>
                    <a:pt x="1464814" y="324537"/>
                  </a:lnTo>
                  <a:lnTo>
                    <a:pt x="0" y="324537"/>
                  </a:lnTo>
                  <a:close/>
                </a:path>
              </a:pathLst>
            </a:custGeom>
            <a:solidFill>
              <a:srgbClr val="FE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68781" y="688684"/>
            <a:ext cx="5150439" cy="116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160">
                <a:solidFill>
                  <a:srgbClr val="E76B4C"/>
                </a:solidFill>
                <a:latin typeface="Lato 1 Bold"/>
              </a:rPr>
              <a:t>ACTIVITY!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8952" y="3130204"/>
            <a:ext cx="14590096" cy="188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dirty="0">
                <a:solidFill>
                  <a:srgbClr val="E76B4C"/>
                </a:solidFill>
                <a:latin typeface="DM Sans Bold"/>
              </a:rPr>
              <a:t>4. DO YOUR RESEARCH: ONLINE, GUIDANCE BOOKS (E.G. </a:t>
            </a:r>
            <a:r>
              <a:rPr lang="en-US" sz="3300" i="1" dirty="0">
                <a:solidFill>
                  <a:srgbClr val="E76B4C"/>
                </a:solidFill>
                <a:latin typeface="DM Sans Bold Italics"/>
              </a:rPr>
              <a:t>UNDERSTANDING APPRENTICESHIPS: A STUDENT’S GUIDE</a:t>
            </a:r>
            <a:r>
              <a:rPr lang="en-US" sz="3300" dirty="0">
                <a:solidFill>
                  <a:srgbClr val="E76B4C"/>
                </a:solidFill>
                <a:latin typeface="DM Sans Bold"/>
              </a:rPr>
              <a:t>, WRITTEN BY BEN ROWLAND)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4224" y="5305771"/>
            <a:ext cx="14819551" cy="124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dirty="0">
                <a:solidFill>
                  <a:srgbClr val="E76B4C"/>
                </a:solidFill>
                <a:latin typeface="DM Sans Bold"/>
              </a:rPr>
              <a:t>5. GET ADVICE: FROM YOUR CAREERS ADVISORS, FRIENDS OF THE FAMILY, OLDER SIBLINGS/COUSINS AND PEOPLE IN YOUR COMMUNITY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0141" y="2064616"/>
            <a:ext cx="14227719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9"/>
              </a:lnSpc>
            </a:pPr>
            <a:r>
              <a:rPr lang="en-US" sz="3999">
                <a:solidFill>
                  <a:srgbClr val="000000"/>
                </a:solidFill>
                <a:latin typeface="DM Sans Bold"/>
              </a:rPr>
              <a:t>AFTER THE LESSON...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3606" y="6852689"/>
            <a:ext cx="14420788" cy="124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dirty="0">
                <a:solidFill>
                  <a:srgbClr val="E76B4C"/>
                </a:solidFill>
                <a:latin typeface="DM Sans Bold"/>
              </a:rPr>
              <a:t>6. HAVING DONE ALL THE ABOVE – BUT ONLY WHEN YOU HAVE DONE ALL OF THE ABOVE – TRUST YOUR INSTINCT!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0d8e1-7617-4db4-8f6f-14b93fd884f8" xsi:nil="true"/>
    <lcf76f155ced4ddcb4097134ff3c332f xmlns="ecc45cc2-b35f-49bb-8827-9da2e326d2c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FE14A96462E4FA8AAD0FE42D14267" ma:contentTypeVersion="13" ma:contentTypeDescription="Create a new document." ma:contentTypeScope="" ma:versionID="e3d1ac33337c949fd3f86edf252c1e78">
  <xsd:schema xmlns:xsd="http://www.w3.org/2001/XMLSchema" xmlns:xs="http://www.w3.org/2001/XMLSchema" xmlns:p="http://schemas.microsoft.com/office/2006/metadata/properties" xmlns:ns2="ecc45cc2-b35f-49bb-8827-9da2e326d2cf" xmlns:ns3="7a80d8e1-7617-4db4-8f6f-14b93fd884f8" targetNamespace="http://schemas.microsoft.com/office/2006/metadata/properties" ma:root="true" ma:fieldsID="7e3d600cd6fe3a845133f7bbb791efe1" ns2:_="" ns3:_="">
    <xsd:import namespace="ecc45cc2-b35f-49bb-8827-9da2e326d2cf"/>
    <xsd:import namespace="7a80d8e1-7617-4db4-8f6f-14b93fd88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45cc2-b35f-49bb-8827-9da2e326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8302cd5-cec6-4c8e-a909-d78337021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0d8e1-7617-4db4-8f6f-14b93fd884f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cf336f-3680-471f-89e2-d127f5cd186d}" ma:internalName="TaxCatchAll" ma:showField="CatchAllData" ma:web="7a80d8e1-7617-4db4-8f6f-14b93fd88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016362-332D-4710-83FE-4C4169CC19D8}">
  <ds:schemaRefs>
    <ds:schemaRef ds:uri="http://schemas.microsoft.com/office/2006/metadata/properties"/>
    <ds:schemaRef ds:uri="http://schemas.microsoft.com/office/infopath/2007/PartnerControls"/>
    <ds:schemaRef ds:uri="7a80d8e1-7617-4db4-8f6f-14b93fd884f8"/>
    <ds:schemaRef ds:uri="ecc45cc2-b35f-49bb-8827-9da2e326d2cf"/>
  </ds:schemaRefs>
</ds:datastoreItem>
</file>

<file path=customXml/itemProps2.xml><?xml version="1.0" encoding="utf-8"?>
<ds:datastoreItem xmlns:ds="http://schemas.openxmlformats.org/officeDocument/2006/customXml" ds:itemID="{8BEAD1C0-80A1-4C7D-8933-555840208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27E5C-3F5C-4EE9-A0D4-B96F37CE1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45cc2-b35f-49bb-8827-9da2e326d2cf"/>
    <ds:schemaRef ds:uri="7a80d8e1-7617-4db4-8f6f-14b93fd8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Lesson Plan 4 - Presentation Copy</dc:title>
  <cp:revision>15</cp:revision>
  <dcterms:created xsi:type="dcterms:W3CDTF">2006-08-16T00:00:00Z</dcterms:created>
  <dcterms:modified xsi:type="dcterms:W3CDTF">2023-10-12T13:44:29Z</dcterms:modified>
  <dc:identifier>DAFwYuLPS18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0x010100738FE14A96462E4FA8AAD0FE42D14267</vt:lpwstr>
  </property>
  <property fmtid="{D5CDD505-2E9C-101B-9397-08002B2CF9AE}" pid="3" name="MediaServiceImageTags">
    <vt:lpwstr/>
  </property>
</Properties>
</file>