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DM Sans" pitchFamily="2" charset="0"/>
      <p:regular r:id="rId16"/>
      <p:bold r:id="rId17"/>
      <p:italic r:id="rId18"/>
      <p:boldItalic r:id="rId19"/>
    </p:embeddedFont>
    <p:embeddedFont>
      <p:font typeface="DM Sans Bold" charset="0"/>
      <p:regular r:id="rId20"/>
      <p:bold r:id="rId21"/>
    </p:embeddedFont>
    <p:embeddedFont>
      <p:font typeface="Lato 1" panose="020B0604020202020204" charset="0"/>
      <p:regular r:id="rId22"/>
    </p:embeddedFont>
    <p:embeddedFont>
      <p:font typeface="Lato 1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D1C59-4B76-65C9-8C30-6BCC9DD065B4}" v="223" dt="2023-10-12T12:54:41.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Smith" userId="S::louisa@trotman.co.uk::ca9fbc5c-14e3-42e4-85fa-f3c5fb56c291" providerId="AD" clId="Web-{42ED1C59-4B76-65C9-8C30-6BCC9DD065B4}"/>
    <pc:docChg chg="modSld">
      <pc:chgData name="Louisa Smith" userId="S::louisa@trotman.co.uk::ca9fbc5c-14e3-42e4-85fa-f3c5fb56c291" providerId="AD" clId="Web-{42ED1C59-4B76-65C9-8C30-6BCC9DD065B4}" dt="2023-10-12T12:54:37.140" v="121" actId="20577"/>
      <pc:docMkLst>
        <pc:docMk/>
      </pc:docMkLst>
      <pc:sldChg chg="modSp">
        <pc:chgData name="Louisa Smith" userId="S::louisa@trotman.co.uk::ca9fbc5c-14e3-42e4-85fa-f3c5fb56c291" providerId="AD" clId="Web-{42ED1C59-4B76-65C9-8C30-6BCC9DD065B4}" dt="2023-10-12T12:41:52.294" v="30" actId="20577"/>
        <pc:sldMkLst>
          <pc:docMk/>
          <pc:sldMk cId="0" sldId="257"/>
        </pc:sldMkLst>
        <pc:spChg chg="mod">
          <ac:chgData name="Louisa Smith" userId="S::louisa@trotman.co.uk::ca9fbc5c-14e3-42e4-85fa-f3c5fb56c291" providerId="AD" clId="Web-{42ED1C59-4B76-65C9-8C30-6BCC9DD065B4}" dt="2023-10-12T12:41:52.294" v="30" actId="20577"/>
          <ac:spMkLst>
            <pc:docMk/>
            <pc:sldMk cId="0" sldId="257"/>
            <ac:spMk id="2" creationId="{00000000-0000-0000-0000-000000000000}"/>
          </ac:spMkLst>
        </pc:spChg>
      </pc:sldChg>
      <pc:sldChg chg="modSp">
        <pc:chgData name="Louisa Smith" userId="S::louisa@trotman.co.uk::ca9fbc5c-14e3-42e4-85fa-f3c5fb56c291" providerId="AD" clId="Web-{42ED1C59-4B76-65C9-8C30-6BCC9DD065B4}" dt="2023-10-12T12:42:44.295" v="36" actId="14100"/>
        <pc:sldMkLst>
          <pc:docMk/>
          <pc:sldMk cId="0" sldId="258"/>
        </pc:sldMkLst>
        <pc:spChg chg="mod">
          <ac:chgData name="Louisa Smith" userId="S::louisa@trotman.co.uk::ca9fbc5c-14e3-42e4-85fa-f3c5fb56c291" providerId="AD" clId="Web-{42ED1C59-4B76-65C9-8C30-6BCC9DD065B4}" dt="2023-10-12T12:42:44.295" v="36" actId="14100"/>
          <ac:spMkLst>
            <pc:docMk/>
            <pc:sldMk cId="0" sldId="258"/>
            <ac:spMk id="14" creationId="{00000000-0000-0000-0000-000000000000}"/>
          </ac:spMkLst>
        </pc:spChg>
      </pc:sldChg>
      <pc:sldChg chg="modSp">
        <pc:chgData name="Louisa Smith" userId="S::louisa@trotman.co.uk::ca9fbc5c-14e3-42e4-85fa-f3c5fb56c291" providerId="AD" clId="Web-{42ED1C59-4B76-65C9-8C30-6BCC9DD065B4}" dt="2023-10-12T12:47:05.661" v="43" actId="20577"/>
        <pc:sldMkLst>
          <pc:docMk/>
          <pc:sldMk cId="0" sldId="259"/>
        </pc:sldMkLst>
        <pc:spChg chg="mod">
          <ac:chgData name="Louisa Smith" userId="S::louisa@trotman.co.uk::ca9fbc5c-14e3-42e4-85fa-f3c5fb56c291" providerId="AD" clId="Web-{42ED1C59-4B76-65C9-8C30-6BCC9DD065B4}" dt="2023-10-12T12:43:04.468" v="38" actId="20577"/>
          <ac:spMkLst>
            <pc:docMk/>
            <pc:sldMk cId="0" sldId="259"/>
            <ac:spMk id="39" creationId="{00000000-0000-0000-0000-000000000000}"/>
          </ac:spMkLst>
        </pc:spChg>
        <pc:spChg chg="mod">
          <ac:chgData name="Louisa Smith" userId="S::louisa@trotman.co.uk::ca9fbc5c-14e3-42e4-85fa-f3c5fb56c291" providerId="AD" clId="Web-{42ED1C59-4B76-65C9-8C30-6BCC9DD065B4}" dt="2023-10-12T12:47:05.661" v="43" actId="20577"/>
          <ac:spMkLst>
            <pc:docMk/>
            <pc:sldMk cId="0" sldId="259"/>
            <ac:spMk id="43" creationId="{00000000-0000-0000-0000-000000000000}"/>
          </ac:spMkLst>
        </pc:spChg>
      </pc:sldChg>
      <pc:sldChg chg="modSp">
        <pc:chgData name="Louisa Smith" userId="S::louisa@trotman.co.uk::ca9fbc5c-14e3-42e4-85fa-f3c5fb56c291" providerId="AD" clId="Web-{42ED1C59-4B76-65C9-8C30-6BCC9DD065B4}" dt="2023-10-12T12:50:43.369" v="94" actId="20577"/>
        <pc:sldMkLst>
          <pc:docMk/>
          <pc:sldMk cId="0" sldId="260"/>
        </pc:sldMkLst>
        <pc:spChg chg="mod">
          <ac:chgData name="Louisa Smith" userId="S::louisa@trotman.co.uk::ca9fbc5c-14e3-42e4-85fa-f3c5fb56c291" providerId="AD" clId="Web-{42ED1C59-4B76-65C9-8C30-6BCC9DD065B4}" dt="2023-10-12T12:49:31.946" v="70" actId="20577"/>
          <ac:spMkLst>
            <pc:docMk/>
            <pc:sldMk cId="0" sldId="260"/>
            <ac:spMk id="4" creationId="{00000000-0000-0000-0000-000000000000}"/>
          </ac:spMkLst>
        </pc:spChg>
        <pc:spChg chg="mod">
          <ac:chgData name="Louisa Smith" userId="S::louisa@trotman.co.uk::ca9fbc5c-14e3-42e4-85fa-f3c5fb56c291" providerId="AD" clId="Web-{42ED1C59-4B76-65C9-8C30-6BCC9DD065B4}" dt="2023-10-12T12:49:26.946" v="69" actId="20577"/>
          <ac:spMkLst>
            <pc:docMk/>
            <pc:sldMk cId="0" sldId="260"/>
            <ac:spMk id="7" creationId="{00000000-0000-0000-0000-000000000000}"/>
          </ac:spMkLst>
        </pc:spChg>
        <pc:spChg chg="mod">
          <ac:chgData name="Louisa Smith" userId="S::louisa@trotman.co.uk::ca9fbc5c-14e3-42e4-85fa-f3c5fb56c291" providerId="AD" clId="Web-{42ED1C59-4B76-65C9-8C30-6BCC9DD065B4}" dt="2023-10-12T12:50:43.369" v="94" actId="20577"/>
          <ac:spMkLst>
            <pc:docMk/>
            <pc:sldMk cId="0" sldId="260"/>
            <ac:spMk id="24" creationId="{00000000-0000-0000-0000-000000000000}"/>
          </ac:spMkLst>
        </pc:spChg>
        <pc:grpChg chg="ord">
          <ac:chgData name="Louisa Smith" userId="S::louisa@trotman.co.uk::ca9fbc5c-14e3-42e4-85fa-f3c5fb56c291" providerId="AD" clId="Web-{42ED1C59-4B76-65C9-8C30-6BCC9DD065B4}" dt="2023-10-12T12:49:19.773" v="59"/>
          <ac:grpSpMkLst>
            <pc:docMk/>
            <pc:sldMk cId="0" sldId="260"/>
            <ac:grpSpMk id="18" creationId="{00000000-0000-0000-0000-000000000000}"/>
          </ac:grpSpMkLst>
        </pc:grpChg>
      </pc:sldChg>
      <pc:sldChg chg="modSp">
        <pc:chgData name="Louisa Smith" userId="S::louisa@trotman.co.uk::ca9fbc5c-14e3-42e4-85fa-f3c5fb56c291" providerId="AD" clId="Web-{42ED1C59-4B76-65C9-8C30-6BCC9DD065B4}" dt="2023-10-12T12:54:13.499" v="117" actId="20577"/>
        <pc:sldMkLst>
          <pc:docMk/>
          <pc:sldMk cId="0" sldId="261"/>
        </pc:sldMkLst>
        <pc:spChg chg="mod">
          <ac:chgData name="Louisa Smith" userId="S::louisa@trotman.co.uk::ca9fbc5c-14e3-42e4-85fa-f3c5fb56c291" providerId="AD" clId="Web-{42ED1C59-4B76-65C9-8C30-6BCC9DD065B4}" dt="2023-10-12T12:54:13.499" v="117" actId="20577"/>
          <ac:spMkLst>
            <pc:docMk/>
            <pc:sldMk cId="0" sldId="261"/>
            <ac:spMk id="6" creationId="{00000000-0000-0000-0000-000000000000}"/>
          </ac:spMkLst>
        </pc:spChg>
        <pc:spChg chg="mod">
          <ac:chgData name="Louisa Smith" userId="S::louisa@trotman.co.uk::ca9fbc5c-14e3-42e4-85fa-f3c5fb56c291" providerId="AD" clId="Web-{42ED1C59-4B76-65C9-8C30-6BCC9DD065B4}" dt="2023-10-12T12:53:11.201" v="104" actId="20577"/>
          <ac:spMkLst>
            <pc:docMk/>
            <pc:sldMk cId="0" sldId="261"/>
            <ac:spMk id="17" creationId="{00000000-0000-0000-0000-000000000000}"/>
          </ac:spMkLst>
        </pc:spChg>
        <pc:grpChg chg="ord">
          <ac:chgData name="Louisa Smith" userId="S::louisa@trotman.co.uk::ca9fbc5c-14e3-42e4-85fa-f3c5fb56c291" providerId="AD" clId="Web-{42ED1C59-4B76-65C9-8C30-6BCC9DD065B4}" dt="2023-10-12T12:53:16.357" v="105"/>
          <ac:grpSpMkLst>
            <pc:docMk/>
            <pc:sldMk cId="0" sldId="261"/>
            <ac:grpSpMk id="11" creationId="{00000000-0000-0000-0000-000000000000}"/>
          </ac:grpSpMkLst>
        </pc:grpChg>
      </pc:sldChg>
      <pc:sldChg chg="modSp">
        <pc:chgData name="Louisa Smith" userId="S::louisa@trotman.co.uk::ca9fbc5c-14e3-42e4-85fa-f3c5fb56c291" providerId="AD" clId="Web-{42ED1C59-4B76-65C9-8C30-6BCC9DD065B4}" dt="2023-10-12T12:54:37.140" v="121" actId="20577"/>
        <pc:sldMkLst>
          <pc:docMk/>
          <pc:sldMk cId="0" sldId="262"/>
        </pc:sldMkLst>
        <pc:spChg chg="mod">
          <ac:chgData name="Louisa Smith" userId="S::louisa@trotman.co.uk::ca9fbc5c-14e3-42e4-85fa-f3c5fb56c291" providerId="AD" clId="Web-{42ED1C59-4B76-65C9-8C30-6BCC9DD065B4}" dt="2023-10-12T12:54:37.140" v="121" actId="20577"/>
          <ac:spMkLst>
            <pc:docMk/>
            <pc:sldMk cId="0" sldId="262"/>
            <ac:spMk id="2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opapprenticeshipemployers.co.uk/Top100AE22.pdf"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090020"/>
            <a:ext cx="18288000" cy="2196980"/>
          </a:xfrm>
          <a:custGeom>
            <a:avLst/>
            <a:gdLst/>
            <a:ahLst/>
            <a:cxnLst/>
            <a:rect l="l" t="t" r="r" b="b"/>
            <a:pathLst>
              <a:path w="18288000" h="2196980">
                <a:moveTo>
                  <a:pt x="0" y="0"/>
                </a:moveTo>
                <a:lnTo>
                  <a:pt x="18288000" y="0"/>
                </a:lnTo>
                <a:lnTo>
                  <a:pt x="18288000" y="2196980"/>
                </a:lnTo>
                <a:lnTo>
                  <a:pt x="0" y="2196980"/>
                </a:lnTo>
                <a:lnTo>
                  <a:pt x="0" y="0"/>
                </a:lnTo>
                <a:close/>
              </a:path>
            </a:pathLst>
          </a:custGeom>
          <a:blipFill>
            <a:blip r:embed="rId2"/>
            <a:stretch>
              <a:fillRect l="-4578" t="-177974" r="-4578" b="-630665"/>
            </a:stretch>
          </a:blipFill>
        </p:spPr>
        <p:txBody>
          <a:bodyPr/>
          <a:lstStyle/>
          <a:p>
            <a:endParaRPr lang="en-GB"/>
          </a:p>
        </p:txBody>
      </p:sp>
      <p:sp>
        <p:nvSpPr>
          <p:cNvPr id="3" name="Freeform 3"/>
          <p:cNvSpPr/>
          <p:nvPr/>
        </p:nvSpPr>
        <p:spPr>
          <a:xfrm>
            <a:off x="0" y="0"/>
            <a:ext cx="18288000" cy="2197724"/>
          </a:xfrm>
          <a:custGeom>
            <a:avLst/>
            <a:gdLst/>
            <a:ahLst/>
            <a:cxnLst/>
            <a:rect l="l" t="t" r="r" b="b"/>
            <a:pathLst>
              <a:path w="18288000" h="2197724">
                <a:moveTo>
                  <a:pt x="0" y="0"/>
                </a:moveTo>
                <a:lnTo>
                  <a:pt x="18288000" y="0"/>
                </a:lnTo>
                <a:lnTo>
                  <a:pt x="18288000" y="2197724"/>
                </a:lnTo>
                <a:lnTo>
                  <a:pt x="0" y="2197724"/>
                </a:lnTo>
                <a:lnTo>
                  <a:pt x="0" y="0"/>
                </a:lnTo>
                <a:close/>
              </a:path>
            </a:pathLst>
          </a:custGeom>
          <a:blipFill>
            <a:blip r:embed="rId2"/>
            <a:stretch>
              <a:fillRect l="-7668" t="-633391" r="-10379" b="-248928"/>
            </a:stretch>
          </a:blipFill>
        </p:spPr>
        <p:txBody>
          <a:bodyPr/>
          <a:lstStyle/>
          <a:p>
            <a:endParaRPr lang="en-GB"/>
          </a:p>
        </p:txBody>
      </p:sp>
      <p:sp>
        <p:nvSpPr>
          <p:cNvPr id="4" name="Freeform 4"/>
          <p:cNvSpPr/>
          <p:nvPr/>
        </p:nvSpPr>
        <p:spPr>
          <a:xfrm>
            <a:off x="666750" y="5580154"/>
            <a:ext cx="3031411" cy="4426475"/>
          </a:xfrm>
          <a:custGeom>
            <a:avLst/>
            <a:gdLst/>
            <a:ahLst/>
            <a:cxnLst/>
            <a:rect l="l" t="t" r="r" b="b"/>
            <a:pathLst>
              <a:path w="3031411" h="4426475">
                <a:moveTo>
                  <a:pt x="0" y="0"/>
                </a:moveTo>
                <a:lnTo>
                  <a:pt x="3031411" y="0"/>
                </a:lnTo>
                <a:lnTo>
                  <a:pt x="3031411" y="4426475"/>
                </a:lnTo>
                <a:lnTo>
                  <a:pt x="0" y="4426475"/>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2790803" y="4663271"/>
            <a:ext cx="12706394" cy="1603697"/>
          </a:xfrm>
          <a:prstGeom prst="rect">
            <a:avLst/>
          </a:prstGeom>
        </p:spPr>
        <p:txBody>
          <a:bodyPr lIns="0" tIns="0" rIns="0" bIns="0" rtlCol="0" anchor="t">
            <a:spAutoFit/>
          </a:bodyPr>
          <a:lstStyle/>
          <a:p>
            <a:pPr algn="ctr">
              <a:lnSpc>
                <a:spcPts val="6504"/>
              </a:lnSpc>
              <a:spcBef>
                <a:spcPct val="0"/>
              </a:spcBef>
            </a:pPr>
            <a:r>
              <a:rPr lang="en-US" sz="4646">
                <a:solidFill>
                  <a:srgbClr val="000000"/>
                </a:solidFill>
                <a:latin typeface="DM Sans Bold"/>
              </a:rPr>
              <a:t>UNDERSTANDING APPRENTICESHIPS</a:t>
            </a:r>
          </a:p>
          <a:p>
            <a:pPr algn="ctr">
              <a:lnSpc>
                <a:spcPts val="6504"/>
              </a:lnSpc>
              <a:spcBef>
                <a:spcPct val="0"/>
              </a:spcBef>
            </a:pPr>
            <a:r>
              <a:rPr lang="en-US" sz="4646">
                <a:solidFill>
                  <a:srgbClr val="000000"/>
                </a:solidFill>
                <a:latin typeface="DM Sans Bold"/>
              </a:rPr>
              <a:t>A Student’s Guide</a:t>
            </a:r>
          </a:p>
        </p:txBody>
      </p:sp>
      <p:sp>
        <p:nvSpPr>
          <p:cNvPr id="6" name="TextBox 6"/>
          <p:cNvSpPr txBox="1"/>
          <p:nvPr/>
        </p:nvSpPr>
        <p:spPr>
          <a:xfrm>
            <a:off x="3941560" y="6698676"/>
            <a:ext cx="10404880" cy="854860"/>
          </a:xfrm>
          <a:prstGeom prst="rect">
            <a:avLst/>
          </a:prstGeom>
        </p:spPr>
        <p:txBody>
          <a:bodyPr lIns="0" tIns="0" rIns="0" bIns="0" rtlCol="0" anchor="t">
            <a:spAutoFit/>
          </a:bodyPr>
          <a:lstStyle/>
          <a:p>
            <a:pPr algn="ctr">
              <a:lnSpc>
                <a:spcPts val="6943"/>
              </a:lnSpc>
              <a:spcBef>
                <a:spcPct val="0"/>
              </a:spcBef>
            </a:pPr>
            <a:r>
              <a:rPr lang="en-US" sz="4959">
                <a:solidFill>
                  <a:srgbClr val="E76B4C"/>
                </a:solidFill>
                <a:latin typeface="Lato 1 Bold"/>
              </a:rPr>
              <a:t>Lesson 3: Available Apprenticeships</a:t>
            </a:r>
          </a:p>
        </p:txBody>
      </p:sp>
      <p:sp>
        <p:nvSpPr>
          <p:cNvPr id="7" name="TextBox 7"/>
          <p:cNvSpPr txBox="1"/>
          <p:nvPr/>
        </p:nvSpPr>
        <p:spPr>
          <a:xfrm>
            <a:off x="5583734" y="2746072"/>
            <a:ext cx="7120533" cy="1580934"/>
          </a:xfrm>
          <a:prstGeom prst="rect">
            <a:avLst/>
          </a:prstGeom>
        </p:spPr>
        <p:txBody>
          <a:bodyPr lIns="0" tIns="0" rIns="0" bIns="0" rtlCol="0" anchor="t">
            <a:spAutoFit/>
          </a:bodyPr>
          <a:lstStyle/>
          <a:p>
            <a:pPr algn="ctr">
              <a:lnSpc>
                <a:spcPts val="6943"/>
              </a:lnSpc>
              <a:spcBef>
                <a:spcPct val="0"/>
              </a:spcBef>
            </a:pPr>
            <a:r>
              <a:rPr lang="en-US" sz="4959">
                <a:solidFill>
                  <a:srgbClr val="E6634D"/>
                </a:solidFill>
                <a:latin typeface="Lato 1 Bold"/>
              </a:rPr>
              <a:t>Supplementary materials </a:t>
            </a:r>
          </a:p>
          <a:p>
            <a:pPr algn="ctr">
              <a:lnSpc>
                <a:spcPts val="5680"/>
              </a:lnSpc>
              <a:spcBef>
                <a:spcPct val="0"/>
              </a:spcBef>
            </a:pPr>
            <a:r>
              <a:rPr lang="en-US" sz="4057">
                <a:solidFill>
                  <a:srgbClr val="000000"/>
                </a:solidFill>
                <a:latin typeface="Lato 1 Bold"/>
              </a:rPr>
              <a:t>for students</a:t>
            </a:r>
          </a:p>
        </p:txBody>
      </p:sp>
      <p:sp>
        <p:nvSpPr>
          <p:cNvPr id="8" name="Freeform 8"/>
          <p:cNvSpPr/>
          <p:nvPr/>
        </p:nvSpPr>
        <p:spPr>
          <a:xfrm rot="-10800000">
            <a:off x="12928184" y="-216316"/>
            <a:ext cx="5580154" cy="5580154"/>
          </a:xfrm>
          <a:custGeom>
            <a:avLst/>
            <a:gdLst/>
            <a:ahLst/>
            <a:cxnLst/>
            <a:rect l="l" t="t" r="r" b="b"/>
            <a:pathLst>
              <a:path w="5580154" h="5580154">
                <a:moveTo>
                  <a:pt x="0" y="0"/>
                </a:moveTo>
                <a:lnTo>
                  <a:pt x="5580154" y="0"/>
                </a:lnTo>
                <a:lnTo>
                  <a:pt x="5580154" y="5580154"/>
                </a:lnTo>
                <a:lnTo>
                  <a:pt x="0" y="558015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sp>
        <p:nvSpPr>
          <p:cNvPr id="9" name="TextBox 9"/>
          <p:cNvSpPr txBox="1"/>
          <p:nvPr/>
        </p:nvSpPr>
        <p:spPr>
          <a:xfrm rot="2700000">
            <a:off x="14642406" y="923850"/>
            <a:ext cx="3863578" cy="1816557"/>
          </a:xfrm>
          <a:prstGeom prst="rect">
            <a:avLst/>
          </a:prstGeom>
        </p:spPr>
        <p:txBody>
          <a:bodyPr lIns="0" tIns="0" rIns="0" bIns="0" rtlCol="0" anchor="t">
            <a:spAutoFit/>
          </a:bodyPr>
          <a:lstStyle/>
          <a:p>
            <a:pPr algn="ctr">
              <a:lnSpc>
                <a:spcPts val="7306"/>
              </a:lnSpc>
              <a:spcBef>
                <a:spcPct val="0"/>
              </a:spcBef>
            </a:pPr>
            <a:r>
              <a:rPr lang="en-US" sz="5219">
                <a:solidFill>
                  <a:srgbClr val="000000"/>
                </a:solidFill>
                <a:latin typeface="Lato 1 Bold"/>
              </a:rPr>
              <a:t>TEACHER COPY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4577" y="3233263"/>
            <a:ext cx="16398846" cy="6321410"/>
          </a:xfrm>
          <a:prstGeom prst="rect">
            <a:avLst/>
          </a:prstGeom>
        </p:spPr>
        <p:txBody>
          <a:bodyPr lIns="0" tIns="0" rIns="0" bIns="0" rtlCol="0" anchor="t">
            <a:spAutoFit/>
          </a:bodyPr>
          <a:lstStyle/>
          <a:p>
            <a:pPr>
              <a:lnSpc>
                <a:spcPts val="3079"/>
              </a:lnSpc>
            </a:pPr>
            <a:r>
              <a:rPr lang="en-US" sz="2150" dirty="0">
                <a:solidFill>
                  <a:srgbClr val="000000"/>
                </a:solidFill>
                <a:latin typeface="Lato 1"/>
              </a:rPr>
              <a:t>This is the third of four lesson plans for teachers to use with students in Years 11 to13 to accompany the book </a:t>
            </a:r>
            <a:r>
              <a:rPr lang="en-US" sz="2150" i="1" dirty="0">
                <a:solidFill>
                  <a:srgbClr val="000000"/>
                </a:solidFill>
                <a:latin typeface="Lato 1"/>
              </a:rPr>
              <a:t>Understanding Apprenticeships: A Student’s Guide</a:t>
            </a:r>
            <a:r>
              <a:rPr lang="en-US" sz="2150" dirty="0">
                <a:solidFill>
                  <a:srgbClr val="000000"/>
                </a:solidFill>
                <a:latin typeface="Lato 1"/>
              </a:rPr>
              <a:t>, written by Ben Rowland and published by Trotman (</a:t>
            </a:r>
            <a:r>
              <a:rPr lang="en-US" sz="2150" u="sng" dirty="0">
                <a:solidFill>
                  <a:srgbClr val="004AAD"/>
                </a:solidFill>
                <a:latin typeface="Lato 1"/>
              </a:rPr>
              <a:t>https://amzn.eu/d/2CToeXT</a:t>
            </a:r>
            <a:r>
              <a:rPr lang="en-US" sz="2150" dirty="0">
                <a:solidFill>
                  <a:srgbClr val="000000"/>
                </a:solidFill>
                <a:latin typeface="Lato 1"/>
              </a:rPr>
              <a:t>).</a:t>
            </a:r>
          </a:p>
          <a:p>
            <a:pPr>
              <a:lnSpc>
                <a:spcPts val="3079"/>
              </a:lnSpc>
            </a:pPr>
            <a:endParaRPr lang="en-US" sz="2199" dirty="0">
              <a:solidFill>
                <a:srgbClr val="000000"/>
              </a:solidFill>
              <a:latin typeface="Lato 1"/>
            </a:endParaRPr>
          </a:p>
          <a:p>
            <a:pPr>
              <a:lnSpc>
                <a:spcPts val="3079"/>
              </a:lnSpc>
            </a:pPr>
            <a:r>
              <a:rPr lang="en-US" sz="2150" dirty="0">
                <a:solidFill>
                  <a:srgbClr val="000000"/>
                </a:solidFill>
                <a:latin typeface="Lato 1"/>
              </a:rPr>
              <a:t>The most relevant section of the book for this lesson is </a:t>
            </a:r>
            <a:r>
              <a:rPr lang="en-US" sz="2150" b="1" dirty="0">
                <a:solidFill>
                  <a:srgbClr val="000000"/>
                </a:solidFill>
                <a:latin typeface="Lato 1"/>
              </a:rPr>
              <a:t>Chapter 6.2</a:t>
            </a:r>
            <a:r>
              <a:rPr lang="en-US" sz="2150" dirty="0">
                <a:solidFill>
                  <a:srgbClr val="000000"/>
                </a:solidFill>
                <a:latin typeface="Lato 1"/>
              </a:rPr>
              <a:t>.</a:t>
            </a:r>
            <a:endParaRPr lang="en-US" sz="2150" dirty="0">
              <a:solidFill>
                <a:srgbClr val="000000"/>
              </a:solidFill>
              <a:latin typeface="Lato 1"/>
              <a:ea typeface="Lato 1"/>
              <a:cs typeface="Lato 1"/>
            </a:endParaRPr>
          </a:p>
          <a:p>
            <a:pPr>
              <a:lnSpc>
                <a:spcPts val="3079"/>
              </a:lnSpc>
            </a:pPr>
            <a:endParaRPr lang="en-US" sz="2199" dirty="0">
              <a:solidFill>
                <a:srgbClr val="000000"/>
              </a:solidFill>
              <a:latin typeface="Lato 1"/>
            </a:endParaRPr>
          </a:p>
          <a:p>
            <a:pPr>
              <a:lnSpc>
                <a:spcPts val="3079"/>
              </a:lnSpc>
            </a:pPr>
            <a:r>
              <a:rPr lang="en-US" sz="2199" dirty="0">
                <a:solidFill>
                  <a:srgbClr val="000000"/>
                </a:solidFill>
                <a:latin typeface="Lato 1"/>
              </a:rPr>
              <a:t>This lesson is called Available Apprenticeships. It covers:</a:t>
            </a:r>
          </a:p>
          <a:p>
            <a:pPr>
              <a:lnSpc>
                <a:spcPts val="3079"/>
              </a:lnSpc>
            </a:pPr>
            <a:endParaRPr lang="en-US" sz="2199" dirty="0">
              <a:solidFill>
                <a:srgbClr val="000000"/>
              </a:solidFill>
              <a:latin typeface="Lato 1"/>
            </a:endParaRPr>
          </a:p>
          <a:p>
            <a:pPr marL="474345" lvl="1" indent="-237490">
              <a:lnSpc>
                <a:spcPts val="3079"/>
              </a:lnSpc>
              <a:buFont typeface="Arial"/>
              <a:buChar char="•"/>
            </a:pPr>
            <a:r>
              <a:rPr lang="en-US" sz="2199" dirty="0">
                <a:solidFill>
                  <a:srgbClr val="000000"/>
                </a:solidFill>
                <a:latin typeface="Lato 1"/>
              </a:rPr>
              <a:t>What apprenticeship </a:t>
            </a:r>
            <a:r>
              <a:rPr lang="en-US" sz="2199" dirty="0" err="1">
                <a:solidFill>
                  <a:srgbClr val="000000"/>
                </a:solidFill>
                <a:latin typeface="Lato 1"/>
              </a:rPr>
              <a:t>programmes</a:t>
            </a:r>
            <a:r>
              <a:rPr lang="en-US" sz="2199" dirty="0">
                <a:solidFill>
                  <a:srgbClr val="000000"/>
                </a:solidFill>
                <a:latin typeface="Lato 1"/>
              </a:rPr>
              <a:t> exist</a:t>
            </a:r>
            <a:endParaRPr lang="en-US" sz="2199" dirty="0">
              <a:solidFill>
                <a:srgbClr val="000000"/>
              </a:solidFill>
              <a:latin typeface="Lato 1"/>
              <a:ea typeface="Lato 1"/>
              <a:cs typeface="Lato 1"/>
            </a:endParaRPr>
          </a:p>
          <a:p>
            <a:pPr marL="474345" lvl="1" indent="-237490">
              <a:lnSpc>
                <a:spcPts val="3079"/>
              </a:lnSpc>
              <a:buFont typeface="Arial"/>
              <a:buChar char="•"/>
            </a:pPr>
            <a:r>
              <a:rPr lang="en-US" sz="2199" dirty="0">
                <a:solidFill>
                  <a:srgbClr val="000000"/>
                </a:solidFill>
                <a:latin typeface="Lato 1"/>
              </a:rPr>
              <a:t>Typical opportunities available </a:t>
            </a:r>
            <a:endParaRPr lang="en-US" sz="2199" dirty="0">
              <a:solidFill>
                <a:srgbClr val="000000"/>
              </a:solidFill>
              <a:latin typeface="Lato 1"/>
              <a:ea typeface="Lato 1"/>
              <a:cs typeface="Lato 1"/>
            </a:endParaRPr>
          </a:p>
          <a:p>
            <a:pPr>
              <a:lnSpc>
                <a:spcPts val="3079"/>
              </a:lnSpc>
            </a:pPr>
            <a:endParaRPr lang="en-US" sz="2199" dirty="0">
              <a:solidFill>
                <a:srgbClr val="000000"/>
              </a:solidFill>
              <a:latin typeface="Lato 1"/>
            </a:endParaRPr>
          </a:p>
          <a:p>
            <a:pPr>
              <a:lnSpc>
                <a:spcPts val="3079"/>
              </a:lnSpc>
            </a:pPr>
            <a:r>
              <a:rPr lang="en-US" sz="2199" dirty="0">
                <a:solidFill>
                  <a:srgbClr val="000000"/>
                </a:solidFill>
                <a:latin typeface="Lato 1"/>
              </a:rPr>
              <a:t>It is intended to initiate purposeful conversations and self-reflection that will help young people understand the apprenticeship option better as they compare it to other post-school options.</a:t>
            </a:r>
          </a:p>
          <a:p>
            <a:pPr>
              <a:lnSpc>
                <a:spcPts val="3079"/>
              </a:lnSpc>
            </a:pPr>
            <a:endParaRPr lang="en-US" sz="2199" dirty="0">
              <a:solidFill>
                <a:srgbClr val="000000"/>
              </a:solidFill>
              <a:latin typeface="Lato 1"/>
            </a:endParaRPr>
          </a:p>
          <a:p>
            <a:pPr>
              <a:lnSpc>
                <a:spcPts val="3079"/>
              </a:lnSpc>
            </a:pPr>
            <a:r>
              <a:rPr lang="en-US" sz="2150" dirty="0">
                <a:solidFill>
                  <a:srgbClr val="000000"/>
                </a:solidFill>
                <a:latin typeface="Lato 1"/>
              </a:rPr>
              <a:t>N.B. access to the internet/iPads is needed for this lesson or alternatively students will need to research available apprenticeships before the lesson.</a:t>
            </a:r>
            <a:endParaRPr lang="en-US" sz="2150" dirty="0">
              <a:solidFill>
                <a:srgbClr val="000000"/>
              </a:solidFill>
              <a:latin typeface="Lato 1"/>
              <a:ea typeface="Lato 1"/>
              <a:cs typeface="Lato 1"/>
            </a:endParaRPr>
          </a:p>
          <a:p>
            <a:pPr>
              <a:lnSpc>
                <a:spcPts val="3079"/>
              </a:lnSpc>
              <a:spcBef>
                <a:spcPct val="0"/>
              </a:spcBef>
            </a:pPr>
            <a:endParaRPr lang="en-US" sz="2199" dirty="0">
              <a:solidFill>
                <a:srgbClr val="000000"/>
              </a:solidFill>
              <a:latin typeface="Lato 1"/>
            </a:endParaRPr>
          </a:p>
        </p:txBody>
      </p:sp>
      <p:grpSp>
        <p:nvGrpSpPr>
          <p:cNvPr id="3" name="Group 3"/>
          <p:cNvGrpSpPr/>
          <p:nvPr/>
        </p:nvGrpSpPr>
        <p:grpSpPr>
          <a:xfrm>
            <a:off x="0" y="692209"/>
            <a:ext cx="18288000" cy="2240068"/>
            <a:chOff x="0" y="0"/>
            <a:chExt cx="4816593" cy="589977"/>
          </a:xfrm>
        </p:grpSpPr>
        <p:sp>
          <p:nvSpPr>
            <p:cNvPr id="4" name="Freeform 4"/>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FBC900"/>
            </a:solidFill>
          </p:spPr>
          <p:txBody>
            <a:bodyPr/>
            <a:lstStyle/>
            <a:p>
              <a:endParaRPr lang="en-GB"/>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36419" y="1401484"/>
            <a:ext cx="13778462" cy="878667"/>
          </a:xfrm>
          <a:prstGeom prst="rect">
            <a:avLst/>
          </a:prstGeom>
        </p:spPr>
        <p:txBody>
          <a:bodyPr lIns="0" tIns="0" rIns="0" bIns="0" rtlCol="0" anchor="t">
            <a:spAutoFit/>
          </a:bodyPr>
          <a:lstStyle/>
          <a:p>
            <a:pPr algn="just">
              <a:lnSpc>
                <a:spcPts val="6804"/>
              </a:lnSpc>
            </a:pPr>
            <a:r>
              <a:rPr lang="en-US" sz="6186">
                <a:solidFill>
                  <a:srgbClr val="000000"/>
                </a:solidFill>
                <a:latin typeface="Lato 1 Bold"/>
              </a:rPr>
              <a:t>INTRODUCTION FOR TEACHERS</a:t>
            </a:r>
          </a:p>
        </p:txBody>
      </p:sp>
      <p:sp>
        <p:nvSpPr>
          <p:cNvPr id="7" name="TextBox 7"/>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7447" y="4680525"/>
            <a:ext cx="328976" cy="3289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062518" y="4608472"/>
            <a:ext cx="11028035" cy="501656"/>
          </a:xfrm>
          <a:prstGeom prst="rect">
            <a:avLst/>
          </a:prstGeom>
        </p:spPr>
        <p:txBody>
          <a:bodyPr lIns="0" tIns="0" rIns="0" bIns="0" rtlCol="0" anchor="t">
            <a:spAutoFit/>
          </a:bodyPr>
          <a:lstStyle/>
          <a:p>
            <a:pPr>
              <a:lnSpc>
                <a:spcPts val="3850"/>
              </a:lnSpc>
            </a:pPr>
            <a:r>
              <a:rPr lang="en-US" sz="3500">
                <a:solidFill>
                  <a:srgbClr val="000000"/>
                </a:solidFill>
                <a:latin typeface="DM Sans Bold"/>
              </a:rPr>
              <a:t>Help you understand what apprenticeships exist</a:t>
            </a:r>
          </a:p>
        </p:txBody>
      </p:sp>
      <p:grpSp>
        <p:nvGrpSpPr>
          <p:cNvPr id="6" name="Group 6"/>
          <p:cNvGrpSpPr/>
          <p:nvPr/>
        </p:nvGrpSpPr>
        <p:grpSpPr>
          <a:xfrm>
            <a:off x="3197447" y="6056826"/>
            <a:ext cx="11893106" cy="1016006"/>
            <a:chOff x="0" y="0"/>
            <a:chExt cx="15857475" cy="1354675"/>
          </a:xfrm>
        </p:grpSpPr>
        <p:sp>
          <p:nvSpPr>
            <p:cNvPr id="7" name="TextBox 7"/>
            <p:cNvSpPr txBox="1"/>
            <p:nvPr/>
          </p:nvSpPr>
          <p:spPr>
            <a:xfrm>
              <a:off x="1153427" y="28575"/>
              <a:ext cx="14704047" cy="1326100"/>
            </a:xfrm>
            <a:prstGeom prst="rect">
              <a:avLst/>
            </a:prstGeom>
          </p:spPr>
          <p:txBody>
            <a:bodyPr lIns="0" tIns="0" rIns="0" bIns="0" rtlCol="0" anchor="t">
              <a:spAutoFit/>
            </a:bodyPr>
            <a:lstStyle/>
            <a:p>
              <a:pPr>
                <a:lnSpc>
                  <a:spcPts val="3850"/>
                </a:lnSpc>
              </a:pPr>
              <a:r>
                <a:rPr lang="en-US" sz="3500">
                  <a:solidFill>
                    <a:srgbClr val="000000"/>
                  </a:solidFill>
                  <a:latin typeface="DM Sans Bold"/>
                </a:rPr>
                <a:t>Explore some real apprenticeship opportunities to give you a sense of what they could be about</a:t>
              </a:r>
            </a:p>
          </p:txBody>
        </p:sp>
        <p:grpSp>
          <p:nvGrpSpPr>
            <p:cNvPr id="8" name="Group 8"/>
            <p:cNvGrpSpPr/>
            <p:nvPr/>
          </p:nvGrpSpPr>
          <p:grpSpPr>
            <a:xfrm>
              <a:off x="0" y="458020"/>
              <a:ext cx="438635" cy="43863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6B4C"/>
              </a:solidFill>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11" name="Group 11"/>
          <p:cNvGrpSpPr/>
          <p:nvPr/>
        </p:nvGrpSpPr>
        <p:grpSpPr>
          <a:xfrm>
            <a:off x="0" y="1396855"/>
            <a:ext cx="18288000" cy="2240068"/>
            <a:chOff x="0" y="0"/>
            <a:chExt cx="4816593" cy="589977"/>
          </a:xfrm>
        </p:grpSpPr>
        <p:sp>
          <p:nvSpPr>
            <p:cNvPr id="12" name="Freeform 12"/>
            <p:cNvSpPr/>
            <p:nvPr/>
          </p:nvSpPr>
          <p:spPr>
            <a:xfrm>
              <a:off x="0" y="0"/>
              <a:ext cx="4816592" cy="589977"/>
            </a:xfrm>
            <a:custGeom>
              <a:avLst/>
              <a:gdLst/>
              <a:ahLst/>
              <a:cxnLst/>
              <a:rect l="l" t="t" r="r" b="b"/>
              <a:pathLst>
                <a:path w="4816592" h="589977">
                  <a:moveTo>
                    <a:pt x="0" y="0"/>
                  </a:moveTo>
                  <a:lnTo>
                    <a:pt x="4816592" y="0"/>
                  </a:lnTo>
                  <a:lnTo>
                    <a:pt x="4816592" y="589977"/>
                  </a:lnTo>
                  <a:lnTo>
                    <a:pt x="0" y="589977"/>
                  </a:lnTo>
                  <a:close/>
                </a:path>
              </a:pathLst>
            </a:custGeom>
            <a:solidFill>
              <a:srgbClr val="E6634D"/>
            </a:solidFill>
          </p:spPr>
          <p:txBody>
            <a:bodyPr/>
            <a:lstStyle/>
            <a:p>
              <a:endParaRPr lang="en-GB"/>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824681" y="2015894"/>
            <a:ext cx="16758953" cy="872034"/>
          </a:xfrm>
          <a:prstGeom prst="rect">
            <a:avLst/>
          </a:prstGeom>
        </p:spPr>
        <p:txBody>
          <a:bodyPr wrap="square" lIns="0" tIns="0" rIns="0" bIns="0" rtlCol="0" anchor="t">
            <a:spAutoFit/>
          </a:bodyPr>
          <a:lstStyle/>
          <a:p>
            <a:pPr>
              <a:lnSpc>
                <a:spcPts val="6804"/>
              </a:lnSpc>
            </a:pPr>
            <a:r>
              <a:rPr lang="en-US" sz="6150" dirty="0">
                <a:solidFill>
                  <a:srgbClr val="FFFFFF"/>
                </a:solidFill>
                <a:latin typeface="Lato 1 Bold"/>
              </a:rPr>
              <a:t>AVAILABLE APPRENTICESHIPS – OBJECTIVES</a:t>
            </a:r>
          </a:p>
        </p:txBody>
      </p:sp>
      <p:sp>
        <p:nvSpPr>
          <p:cNvPr id="15" name="TextBox 1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6" name="Group 16"/>
          <p:cNvGrpSpPr/>
          <p:nvPr/>
        </p:nvGrpSpPr>
        <p:grpSpPr>
          <a:xfrm>
            <a:off x="13328689" y="503327"/>
            <a:ext cx="4573424" cy="1041830"/>
            <a:chOff x="0" y="0"/>
            <a:chExt cx="686161" cy="156308"/>
          </a:xfrm>
        </p:grpSpPr>
        <p:sp>
          <p:nvSpPr>
            <p:cNvPr id="17" name="Freeform 17"/>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9" name="Group 19"/>
          <p:cNvGrpSpPr/>
          <p:nvPr/>
        </p:nvGrpSpPr>
        <p:grpSpPr>
          <a:xfrm>
            <a:off x="12884799" y="274118"/>
            <a:ext cx="785630" cy="785630"/>
            <a:chOff x="0" y="0"/>
            <a:chExt cx="1047507" cy="1047507"/>
          </a:xfrm>
        </p:grpSpPr>
        <p:grpSp>
          <p:nvGrpSpPr>
            <p:cNvPr id="20" name="Group 20"/>
            <p:cNvGrpSpPr/>
            <p:nvPr/>
          </p:nvGrpSpPr>
          <p:grpSpPr>
            <a:xfrm>
              <a:off x="0" y="0"/>
              <a:ext cx="1047507" cy="104750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22" name="TextBox 22"/>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3" name="Freeform 23"/>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24" name="TextBox 24"/>
          <p:cNvSpPr txBox="1"/>
          <p:nvPr/>
        </p:nvSpPr>
        <p:spPr>
          <a:xfrm>
            <a:off x="13477990" y="825804"/>
            <a:ext cx="4331972"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ato 1 Bold"/>
              </a:rPr>
              <a:t>SUGGESTED TIME: 1-2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14291" y="2672447"/>
            <a:ext cx="12040715" cy="6105151"/>
            <a:chOff x="0" y="0"/>
            <a:chExt cx="4274726" cy="2167467"/>
          </a:xfrm>
        </p:grpSpPr>
        <p:sp>
          <p:nvSpPr>
            <p:cNvPr id="3" name="Freeform 3"/>
            <p:cNvSpPr/>
            <p:nvPr/>
          </p:nvSpPr>
          <p:spPr>
            <a:xfrm>
              <a:off x="0" y="0"/>
              <a:ext cx="4274726" cy="2167467"/>
            </a:xfrm>
            <a:custGeom>
              <a:avLst/>
              <a:gdLst/>
              <a:ahLst/>
              <a:cxnLst/>
              <a:rect l="l" t="t" r="r" b="b"/>
              <a:pathLst>
                <a:path w="4274726" h="2167467">
                  <a:moveTo>
                    <a:pt x="30863" y="0"/>
                  </a:moveTo>
                  <a:lnTo>
                    <a:pt x="4243863" y="0"/>
                  </a:lnTo>
                  <a:cubicBezTo>
                    <a:pt x="4260908" y="0"/>
                    <a:pt x="4274726" y="13818"/>
                    <a:pt x="4274726" y="30863"/>
                  </a:cubicBezTo>
                  <a:lnTo>
                    <a:pt x="4274726" y="2136604"/>
                  </a:lnTo>
                  <a:cubicBezTo>
                    <a:pt x="4274726" y="2153649"/>
                    <a:pt x="4260908" y="2167467"/>
                    <a:pt x="4243863" y="2167467"/>
                  </a:cubicBezTo>
                  <a:lnTo>
                    <a:pt x="30863" y="2167467"/>
                  </a:lnTo>
                  <a:cubicBezTo>
                    <a:pt x="22678" y="2167467"/>
                    <a:pt x="14827" y="2164215"/>
                    <a:pt x="9040" y="2158427"/>
                  </a:cubicBezTo>
                  <a:cubicBezTo>
                    <a:pt x="3252" y="2152639"/>
                    <a:pt x="0" y="2144789"/>
                    <a:pt x="0" y="2136604"/>
                  </a:cubicBezTo>
                  <a:lnTo>
                    <a:pt x="0" y="30863"/>
                  </a:lnTo>
                  <a:cubicBezTo>
                    <a:pt x="0" y="22678"/>
                    <a:pt x="3252" y="14827"/>
                    <a:pt x="9040" y="9040"/>
                  </a:cubicBezTo>
                  <a:cubicBezTo>
                    <a:pt x="14827" y="3252"/>
                    <a:pt x="22678" y="0"/>
                    <a:pt x="30863" y="0"/>
                  </a:cubicBezTo>
                  <a:close/>
                </a:path>
              </a:pathLst>
            </a:custGeom>
            <a:solidFill>
              <a:srgbClr val="000000">
                <a:alpha val="0"/>
              </a:srgbClr>
            </a:solidFill>
            <a:ln w="381000" cap="rnd">
              <a:solidFill>
                <a:srgbClr val="E76B4C"/>
              </a:solidFill>
              <a:prstDash val="solid"/>
              <a:round/>
            </a:ln>
          </p:spPr>
          <p:txBody>
            <a:bodyPr/>
            <a:lstStyle/>
            <a:p>
              <a:endParaRPr lang="en-GB"/>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6" name="Group 6"/>
          <p:cNvGrpSpPr/>
          <p:nvPr/>
        </p:nvGrpSpPr>
        <p:grpSpPr>
          <a:xfrm>
            <a:off x="5278082" y="3413758"/>
            <a:ext cx="10713133" cy="4622529"/>
            <a:chOff x="0" y="0"/>
            <a:chExt cx="14284178" cy="6163371"/>
          </a:xfrm>
        </p:grpSpPr>
        <p:sp>
          <p:nvSpPr>
            <p:cNvPr id="7" name="TextBox 7"/>
            <p:cNvSpPr txBox="1"/>
            <p:nvPr/>
          </p:nvSpPr>
          <p:spPr>
            <a:xfrm>
              <a:off x="2692924" y="47625"/>
              <a:ext cx="8898329" cy="1182462"/>
            </a:xfrm>
            <a:prstGeom prst="rect">
              <a:avLst/>
            </a:prstGeom>
          </p:spPr>
          <p:txBody>
            <a:bodyPr lIns="0" tIns="0" rIns="0" bIns="0" rtlCol="0" anchor="t">
              <a:spAutoFit/>
            </a:bodyPr>
            <a:lstStyle/>
            <a:p>
              <a:pPr algn="ctr">
                <a:lnSpc>
                  <a:spcPts val="6658"/>
                </a:lnSpc>
              </a:pPr>
              <a:r>
                <a:rPr lang="en-US" sz="6053">
                  <a:solidFill>
                    <a:srgbClr val="E76B4C"/>
                  </a:solidFill>
                  <a:latin typeface="Lato 1 Bold"/>
                </a:rPr>
                <a:t>ACTIVITY!</a:t>
              </a:r>
            </a:p>
          </p:txBody>
        </p:sp>
        <p:sp>
          <p:nvSpPr>
            <p:cNvPr id="8" name="TextBox 8"/>
            <p:cNvSpPr txBox="1"/>
            <p:nvPr/>
          </p:nvSpPr>
          <p:spPr>
            <a:xfrm>
              <a:off x="0" y="1609240"/>
              <a:ext cx="14284178" cy="1840960"/>
            </a:xfrm>
            <a:prstGeom prst="rect">
              <a:avLst/>
            </a:prstGeom>
          </p:spPr>
          <p:txBody>
            <a:bodyPr lIns="0" tIns="0" rIns="0" bIns="0" rtlCol="0" anchor="t">
              <a:spAutoFit/>
            </a:bodyPr>
            <a:lstStyle/>
            <a:p>
              <a:pPr algn="ctr">
                <a:lnSpc>
                  <a:spcPts val="3764"/>
                </a:lnSpc>
              </a:pPr>
              <a:r>
                <a:rPr lang="en-US" sz="2596">
                  <a:solidFill>
                    <a:srgbClr val="E76B4C"/>
                  </a:solidFill>
                  <a:latin typeface="DM Sans Bold"/>
                </a:rPr>
                <a:t>WHAT APPRENTICESHIPS CAN YOU FIND ONLINE?</a:t>
              </a:r>
            </a:p>
            <a:p>
              <a:pPr algn="ctr">
                <a:lnSpc>
                  <a:spcPts val="3764"/>
                </a:lnSpc>
              </a:pPr>
              <a:r>
                <a:rPr lang="en-US" sz="2596">
                  <a:solidFill>
                    <a:srgbClr val="E76B4C"/>
                  </a:solidFill>
                  <a:latin typeface="DM Sans Bold"/>
                </a:rPr>
                <a:t>Which ones do you like the sound of? Which ones do you definitely </a:t>
              </a:r>
              <a:r>
                <a:rPr lang="en-US" sz="2596" u="sng">
                  <a:solidFill>
                    <a:srgbClr val="E76B4C"/>
                  </a:solidFill>
                  <a:latin typeface="DM Sans Bold"/>
                </a:rPr>
                <a:t>NOT</a:t>
              </a:r>
              <a:r>
                <a:rPr lang="en-US" sz="2596">
                  <a:solidFill>
                    <a:srgbClr val="E76B4C"/>
                  </a:solidFill>
                  <a:latin typeface="DM Sans Bold"/>
                </a:rPr>
                <a:t> like the sound of?</a:t>
              </a:r>
            </a:p>
          </p:txBody>
        </p:sp>
        <p:sp>
          <p:nvSpPr>
            <p:cNvPr id="9" name="TextBox 9"/>
            <p:cNvSpPr txBox="1"/>
            <p:nvPr/>
          </p:nvSpPr>
          <p:spPr>
            <a:xfrm>
              <a:off x="3444974" y="3696002"/>
              <a:ext cx="7394230" cy="2467369"/>
            </a:xfrm>
            <a:prstGeom prst="rect">
              <a:avLst/>
            </a:prstGeom>
          </p:spPr>
          <p:txBody>
            <a:bodyPr lIns="0" tIns="0" rIns="0" bIns="0" rtlCol="0" anchor="t">
              <a:spAutoFit/>
            </a:bodyPr>
            <a:lstStyle/>
            <a:p>
              <a:pPr marL="560581" lvl="1" indent="-280291" algn="ctr">
                <a:lnSpc>
                  <a:spcPts val="5192"/>
                </a:lnSpc>
                <a:buFont typeface="Arial"/>
                <a:buChar char="•"/>
              </a:pPr>
              <a:r>
                <a:rPr lang="en-US" sz="2596">
                  <a:solidFill>
                    <a:srgbClr val="E76B4C"/>
                  </a:solidFill>
                  <a:latin typeface="DM Sans Bold"/>
                </a:rPr>
                <a:t>Research independently</a:t>
              </a:r>
            </a:p>
            <a:p>
              <a:pPr marL="560581" lvl="1" indent="-280291" algn="ctr">
                <a:lnSpc>
                  <a:spcPts val="5192"/>
                </a:lnSpc>
                <a:buFont typeface="Arial"/>
                <a:buChar char="•"/>
              </a:pPr>
              <a:r>
                <a:rPr lang="en-US" sz="2596">
                  <a:solidFill>
                    <a:srgbClr val="E76B4C"/>
                  </a:solidFill>
                  <a:latin typeface="DM Sans Bold"/>
                </a:rPr>
                <a:t>Discuss in pairs</a:t>
              </a:r>
            </a:p>
            <a:p>
              <a:pPr marL="560581" lvl="1" indent="-280291" algn="ctr">
                <a:lnSpc>
                  <a:spcPts val="5192"/>
                </a:lnSpc>
                <a:buFont typeface="Arial"/>
                <a:buChar char="•"/>
              </a:pPr>
              <a:r>
                <a:rPr lang="en-US" sz="2596">
                  <a:solidFill>
                    <a:srgbClr val="E76B4C"/>
                  </a:solidFill>
                  <a:latin typeface="DM Sans Bold"/>
                </a:rPr>
                <a:t>Share as a class</a:t>
              </a:r>
            </a:p>
          </p:txBody>
        </p:sp>
      </p:grpSp>
      <p:grpSp>
        <p:nvGrpSpPr>
          <p:cNvPr id="10" name="Group 10"/>
          <p:cNvGrpSpPr/>
          <p:nvPr/>
        </p:nvGrpSpPr>
        <p:grpSpPr>
          <a:xfrm>
            <a:off x="1288847" y="5617051"/>
            <a:ext cx="2337786" cy="789584"/>
            <a:chOff x="0" y="0"/>
            <a:chExt cx="3117049" cy="1052779"/>
          </a:xfrm>
        </p:grpSpPr>
        <p:grpSp>
          <p:nvGrpSpPr>
            <p:cNvPr id="11" name="Group 11"/>
            <p:cNvGrpSpPr/>
            <p:nvPr/>
          </p:nvGrpSpPr>
          <p:grpSpPr>
            <a:xfrm>
              <a:off x="0" y="0"/>
              <a:ext cx="3117049" cy="1052779"/>
              <a:chOff x="0" y="0"/>
              <a:chExt cx="350743" cy="118463"/>
            </a:xfrm>
          </p:grpSpPr>
          <p:sp>
            <p:nvSpPr>
              <p:cNvPr id="12" name="Freeform 12"/>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14" name="TextBox 14"/>
            <p:cNvSpPr txBox="1"/>
            <p:nvPr/>
          </p:nvSpPr>
          <p:spPr>
            <a:xfrm>
              <a:off x="247663" y="123376"/>
              <a:ext cx="2621722" cy="767927"/>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4 MINUTES</a:t>
              </a:r>
            </a:p>
          </p:txBody>
        </p:sp>
      </p:grpSp>
      <p:grpSp>
        <p:nvGrpSpPr>
          <p:cNvPr id="15" name="Group 15"/>
          <p:cNvGrpSpPr/>
          <p:nvPr/>
        </p:nvGrpSpPr>
        <p:grpSpPr>
          <a:xfrm>
            <a:off x="1288847" y="6796707"/>
            <a:ext cx="2337786" cy="789584"/>
            <a:chOff x="0" y="0"/>
            <a:chExt cx="3117049" cy="1052779"/>
          </a:xfrm>
        </p:grpSpPr>
        <p:grpSp>
          <p:nvGrpSpPr>
            <p:cNvPr id="16" name="Group 16"/>
            <p:cNvGrpSpPr/>
            <p:nvPr/>
          </p:nvGrpSpPr>
          <p:grpSpPr>
            <a:xfrm>
              <a:off x="0" y="0"/>
              <a:ext cx="3117049" cy="1052779"/>
              <a:chOff x="0" y="0"/>
              <a:chExt cx="350743" cy="118463"/>
            </a:xfrm>
          </p:grpSpPr>
          <p:sp>
            <p:nvSpPr>
              <p:cNvPr id="17" name="Freeform 17"/>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19" name="TextBox 19"/>
            <p:cNvSpPr txBox="1"/>
            <p:nvPr/>
          </p:nvSpPr>
          <p:spPr>
            <a:xfrm>
              <a:off x="247663" y="136076"/>
              <a:ext cx="2621722" cy="767927"/>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2 MINUTES</a:t>
              </a:r>
            </a:p>
          </p:txBody>
        </p:sp>
      </p:grpSp>
      <p:grpSp>
        <p:nvGrpSpPr>
          <p:cNvPr id="20" name="Group 20"/>
          <p:cNvGrpSpPr/>
          <p:nvPr/>
        </p:nvGrpSpPr>
        <p:grpSpPr>
          <a:xfrm>
            <a:off x="1288847" y="7976816"/>
            <a:ext cx="2337786" cy="789584"/>
            <a:chOff x="0" y="0"/>
            <a:chExt cx="3117049" cy="1052779"/>
          </a:xfrm>
        </p:grpSpPr>
        <p:grpSp>
          <p:nvGrpSpPr>
            <p:cNvPr id="21" name="Group 21"/>
            <p:cNvGrpSpPr/>
            <p:nvPr/>
          </p:nvGrpSpPr>
          <p:grpSpPr>
            <a:xfrm>
              <a:off x="0" y="0"/>
              <a:ext cx="3117049" cy="1052779"/>
              <a:chOff x="0" y="0"/>
              <a:chExt cx="350743" cy="118463"/>
            </a:xfrm>
          </p:grpSpPr>
          <p:sp>
            <p:nvSpPr>
              <p:cNvPr id="22" name="Freeform 22"/>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24" name="TextBox 24"/>
            <p:cNvSpPr txBox="1"/>
            <p:nvPr/>
          </p:nvSpPr>
          <p:spPr>
            <a:xfrm>
              <a:off x="247663" y="136076"/>
              <a:ext cx="2621722" cy="767927"/>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5 MINUTES</a:t>
              </a:r>
            </a:p>
          </p:txBody>
        </p:sp>
      </p:grpSp>
      <p:sp>
        <p:nvSpPr>
          <p:cNvPr id="25" name="AutoShape 25"/>
          <p:cNvSpPr/>
          <p:nvPr/>
        </p:nvSpPr>
        <p:spPr>
          <a:xfrm>
            <a:off x="3629299" y="6030705"/>
            <a:ext cx="4162842" cy="375930"/>
          </a:xfrm>
          <a:prstGeom prst="line">
            <a:avLst/>
          </a:prstGeom>
          <a:ln w="38100" cap="flat">
            <a:solidFill>
              <a:srgbClr val="00B8C9"/>
            </a:solidFill>
            <a:prstDash val="solid"/>
            <a:headEnd type="none" w="sm" len="sm"/>
            <a:tailEnd type="triangle" w="lg" len="med"/>
          </a:ln>
        </p:spPr>
        <p:txBody>
          <a:bodyPr/>
          <a:lstStyle/>
          <a:p>
            <a:endParaRPr lang="en-GB"/>
          </a:p>
        </p:txBody>
      </p:sp>
      <p:sp>
        <p:nvSpPr>
          <p:cNvPr id="26" name="AutoShape 26"/>
          <p:cNvSpPr/>
          <p:nvPr/>
        </p:nvSpPr>
        <p:spPr>
          <a:xfrm flipV="1">
            <a:off x="3629299" y="7182013"/>
            <a:ext cx="4164555" cy="18973"/>
          </a:xfrm>
          <a:prstGeom prst="line">
            <a:avLst/>
          </a:prstGeom>
          <a:ln w="38100" cap="flat">
            <a:solidFill>
              <a:srgbClr val="00B8C9"/>
            </a:solidFill>
            <a:prstDash val="solid"/>
            <a:headEnd type="none" w="sm" len="sm"/>
            <a:tailEnd type="triangle" w="lg" len="med"/>
          </a:ln>
        </p:spPr>
        <p:txBody>
          <a:bodyPr/>
          <a:lstStyle/>
          <a:p>
            <a:endParaRPr lang="en-GB"/>
          </a:p>
        </p:txBody>
      </p:sp>
      <p:sp>
        <p:nvSpPr>
          <p:cNvPr id="27" name="AutoShape 27"/>
          <p:cNvSpPr/>
          <p:nvPr/>
        </p:nvSpPr>
        <p:spPr>
          <a:xfrm flipV="1">
            <a:off x="3628346" y="7891262"/>
            <a:ext cx="4165595" cy="413765"/>
          </a:xfrm>
          <a:prstGeom prst="line">
            <a:avLst/>
          </a:prstGeom>
          <a:ln w="38100" cap="flat">
            <a:solidFill>
              <a:srgbClr val="00B8C9"/>
            </a:solidFill>
            <a:prstDash val="solid"/>
            <a:headEnd type="none" w="sm" len="sm"/>
            <a:tailEnd type="triangle" w="lg" len="med"/>
          </a:ln>
        </p:spPr>
        <p:txBody>
          <a:bodyPr/>
          <a:lstStyle/>
          <a:p>
            <a:endParaRPr lang="en-GB"/>
          </a:p>
        </p:txBody>
      </p:sp>
      <p:grpSp>
        <p:nvGrpSpPr>
          <p:cNvPr id="28" name="Group 28"/>
          <p:cNvGrpSpPr/>
          <p:nvPr/>
        </p:nvGrpSpPr>
        <p:grpSpPr>
          <a:xfrm>
            <a:off x="4078901" y="2198144"/>
            <a:ext cx="13142299" cy="7060156"/>
            <a:chOff x="0" y="0"/>
            <a:chExt cx="4001475" cy="2149627"/>
          </a:xfrm>
        </p:grpSpPr>
        <p:sp>
          <p:nvSpPr>
            <p:cNvPr id="29" name="Freeform 29"/>
            <p:cNvSpPr/>
            <p:nvPr/>
          </p:nvSpPr>
          <p:spPr>
            <a:xfrm>
              <a:off x="0" y="0"/>
              <a:ext cx="4001475" cy="2149627"/>
            </a:xfrm>
            <a:custGeom>
              <a:avLst/>
              <a:gdLst/>
              <a:ahLst/>
              <a:cxnLst/>
              <a:rect l="l" t="t" r="r" b="b"/>
              <a:pathLst>
                <a:path w="4001475" h="2149627">
                  <a:moveTo>
                    <a:pt x="0" y="0"/>
                  </a:moveTo>
                  <a:lnTo>
                    <a:pt x="4001475" y="0"/>
                  </a:lnTo>
                  <a:lnTo>
                    <a:pt x="4001475" y="2149627"/>
                  </a:lnTo>
                  <a:lnTo>
                    <a:pt x="0" y="2149627"/>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3328689" y="503327"/>
            <a:ext cx="4573424" cy="1041830"/>
            <a:chOff x="0" y="0"/>
            <a:chExt cx="686161" cy="156308"/>
          </a:xfrm>
        </p:grpSpPr>
        <p:sp>
          <p:nvSpPr>
            <p:cNvPr id="32" name="Freeform 32"/>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33" name="TextBox 33"/>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34" name="Group 34"/>
          <p:cNvGrpSpPr/>
          <p:nvPr/>
        </p:nvGrpSpPr>
        <p:grpSpPr>
          <a:xfrm>
            <a:off x="12884799" y="274118"/>
            <a:ext cx="785630" cy="785630"/>
            <a:chOff x="0" y="0"/>
            <a:chExt cx="1047507" cy="1047507"/>
          </a:xfrm>
        </p:grpSpPr>
        <p:grpSp>
          <p:nvGrpSpPr>
            <p:cNvPr id="35" name="Group 35"/>
            <p:cNvGrpSpPr/>
            <p:nvPr/>
          </p:nvGrpSpPr>
          <p:grpSpPr>
            <a:xfrm>
              <a:off x="0" y="0"/>
              <a:ext cx="1047507" cy="1047507"/>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37" name="TextBox 37"/>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38" name="Freeform 38"/>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39" name="TextBox 39"/>
          <p:cNvSpPr txBox="1"/>
          <p:nvPr/>
        </p:nvSpPr>
        <p:spPr>
          <a:xfrm>
            <a:off x="13477990" y="825804"/>
            <a:ext cx="4331972" cy="323935"/>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latin typeface="Lato 1 Bold"/>
              </a:rPr>
              <a:t>SUGGESTED TIME: 11 MINUTES</a:t>
            </a:r>
          </a:p>
        </p:txBody>
      </p:sp>
      <p:grpSp>
        <p:nvGrpSpPr>
          <p:cNvPr id="40" name="Group 40"/>
          <p:cNvGrpSpPr/>
          <p:nvPr/>
        </p:nvGrpSpPr>
        <p:grpSpPr>
          <a:xfrm>
            <a:off x="657568" y="921054"/>
            <a:ext cx="11089785" cy="1976939"/>
            <a:chOff x="0" y="0"/>
            <a:chExt cx="2920766" cy="520675"/>
          </a:xfrm>
        </p:grpSpPr>
        <p:sp>
          <p:nvSpPr>
            <p:cNvPr id="41" name="Freeform 41"/>
            <p:cNvSpPr/>
            <p:nvPr/>
          </p:nvSpPr>
          <p:spPr>
            <a:xfrm>
              <a:off x="0" y="0"/>
              <a:ext cx="2920766" cy="520675"/>
            </a:xfrm>
            <a:custGeom>
              <a:avLst/>
              <a:gdLst/>
              <a:ahLst/>
              <a:cxnLst/>
              <a:rect l="l" t="t" r="r" b="b"/>
              <a:pathLst>
                <a:path w="2920766" h="520675">
                  <a:moveTo>
                    <a:pt x="0" y="0"/>
                  </a:moveTo>
                  <a:lnTo>
                    <a:pt x="2920766" y="0"/>
                  </a:lnTo>
                  <a:lnTo>
                    <a:pt x="2920766" y="520675"/>
                  </a:lnTo>
                  <a:lnTo>
                    <a:pt x="0" y="520675"/>
                  </a:lnTo>
                  <a:close/>
                </a:path>
              </a:pathLst>
            </a:custGeom>
            <a:solidFill>
              <a:srgbClr val="FBC900"/>
            </a:solidFill>
          </p:spPr>
          <p:txBody>
            <a:bodyPr/>
            <a:lstStyle/>
            <a:p>
              <a:endParaRPr lang="en-GB"/>
            </a:p>
          </p:txBody>
        </p:sp>
        <p:sp>
          <p:nvSpPr>
            <p:cNvPr id="42" name="TextBox 4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3" name="TextBox 43"/>
          <p:cNvSpPr txBox="1"/>
          <p:nvPr/>
        </p:nvSpPr>
        <p:spPr>
          <a:xfrm>
            <a:off x="829234" y="1036083"/>
            <a:ext cx="10779480" cy="1695208"/>
          </a:xfrm>
          <a:prstGeom prst="rect">
            <a:avLst/>
          </a:prstGeom>
        </p:spPr>
        <p:txBody>
          <a:bodyPr lIns="0" tIns="0" rIns="0" bIns="0" rtlCol="0" anchor="t">
            <a:spAutoFit/>
          </a:bodyPr>
          <a:lstStyle/>
          <a:p>
            <a:pPr>
              <a:lnSpc>
                <a:spcPts val="2659"/>
              </a:lnSpc>
            </a:pPr>
            <a:r>
              <a:rPr lang="en-US" sz="1850" dirty="0">
                <a:solidFill>
                  <a:srgbClr val="000000"/>
                </a:solidFill>
                <a:latin typeface="Lato 1"/>
              </a:rPr>
              <a:t>Ask students, without much instruction, to see what they can find online.</a:t>
            </a:r>
          </a:p>
          <a:p>
            <a:pPr>
              <a:lnSpc>
                <a:spcPts val="2659"/>
              </a:lnSpc>
            </a:pPr>
            <a:endParaRPr lang="en-US" sz="1899">
              <a:solidFill>
                <a:srgbClr val="000000"/>
              </a:solidFill>
              <a:latin typeface="Lato 1"/>
            </a:endParaRPr>
          </a:p>
          <a:p>
            <a:pPr>
              <a:lnSpc>
                <a:spcPts val="2659"/>
              </a:lnSpc>
            </a:pPr>
            <a:r>
              <a:rPr lang="en-US" sz="1850" dirty="0">
                <a:solidFill>
                  <a:srgbClr val="000000"/>
                </a:solidFill>
                <a:latin typeface="Lato 1"/>
              </a:rPr>
              <a:t>Those that have already done so may already know the places to look, others will need to find out.</a:t>
            </a:r>
            <a:endParaRPr lang="en-US" sz="1850" dirty="0">
              <a:solidFill>
                <a:srgbClr val="000000"/>
              </a:solidFill>
              <a:latin typeface="Lato 1"/>
              <a:ea typeface="Lato 1"/>
              <a:cs typeface="Lato 1"/>
            </a:endParaRPr>
          </a:p>
          <a:p>
            <a:pPr>
              <a:lnSpc>
                <a:spcPts val="2659"/>
              </a:lnSpc>
              <a:spcBef>
                <a:spcPct val="0"/>
              </a:spcBef>
            </a:pPr>
            <a:r>
              <a:rPr lang="en-US" sz="1850" dirty="0">
                <a:solidFill>
                  <a:srgbClr val="000000"/>
                </a:solidFill>
                <a:latin typeface="Lato 1"/>
              </a:rPr>
              <a:t>After a minute or two, feel free to show them the next slide which has some good locations for real apprenticeships (i.e. offered by a real employer currently or recently).</a:t>
            </a:r>
            <a:endParaRPr lang="en-US" sz="1850" dirty="0">
              <a:solidFill>
                <a:srgbClr val="000000"/>
              </a:solidFill>
              <a:latin typeface="Lato 1"/>
              <a:ea typeface="Lato 1"/>
              <a:cs typeface="Lato 1"/>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8"/>
          <p:cNvGrpSpPr/>
          <p:nvPr/>
        </p:nvGrpSpPr>
        <p:grpSpPr>
          <a:xfrm>
            <a:off x="3948486" y="1224097"/>
            <a:ext cx="13310814" cy="7838806"/>
            <a:chOff x="0" y="0"/>
            <a:chExt cx="3650209" cy="2149627"/>
          </a:xfrm>
        </p:grpSpPr>
        <p:sp>
          <p:nvSpPr>
            <p:cNvPr id="19" name="Freeform 19"/>
            <p:cNvSpPr/>
            <p:nvPr/>
          </p:nvSpPr>
          <p:spPr>
            <a:xfrm>
              <a:off x="0" y="0"/>
              <a:ext cx="3650209" cy="2149627"/>
            </a:xfrm>
            <a:custGeom>
              <a:avLst/>
              <a:gdLst/>
              <a:ahLst/>
              <a:cxnLst/>
              <a:rect l="l" t="t" r="r" b="b"/>
              <a:pathLst>
                <a:path w="3650209" h="2149627">
                  <a:moveTo>
                    <a:pt x="0" y="0"/>
                  </a:moveTo>
                  <a:lnTo>
                    <a:pt x="3650209" y="0"/>
                  </a:lnTo>
                  <a:lnTo>
                    <a:pt x="3650209" y="2149627"/>
                  </a:lnTo>
                  <a:lnTo>
                    <a:pt x="0" y="2149627"/>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 name="TextBox 2"/>
          <p:cNvSpPr txBox="1"/>
          <p:nvPr/>
        </p:nvSpPr>
        <p:spPr>
          <a:xfrm>
            <a:off x="6236866" y="2560558"/>
            <a:ext cx="8582705" cy="659913"/>
          </a:xfrm>
          <a:prstGeom prst="rect">
            <a:avLst/>
          </a:prstGeom>
        </p:spPr>
        <p:txBody>
          <a:bodyPr lIns="0" tIns="0" rIns="0" bIns="0" rtlCol="0" anchor="t">
            <a:spAutoFit/>
          </a:bodyPr>
          <a:lstStyle/>
          <a:p>
            <a:pPr algn="just">
              <a:lnSpc>
                <a:spcPts val="5006"/>
              </a:lnSpc>
            </a:pPr>
            <a:r>
              <a:rPr lang="en-US" sz="4551">
                <a:solidFill>
                  <a:srgbClr val="E76B4C"/>
                </a:solidFill>
                <a:latin typeface="Lato 1 Bold"/>
              </a:rPr>
              <a:t>AVAILABLE APPRENTICESHIPS</a:t>
            </a:r>
          </a:p>
        </p:txBody>
      </p:sp>
      <p:grpSp>
        <p:nvGrpSpPr>
          <p:cNvPr id="3" name="Group 3"/>
          <p:cNvGrpSpPr/>
          <p:nvPr/>
        </p:nvGrpSpPr>
        <p:grpSpPr>
          <a:xfrm>
            <a:off x="4833601" y="3970529"/>
            <a:ext cx="11396764" cy="3198532"/>
            <a:chOff x="0" y="0"/>
            <a:chExt cx="15195685" cy="4264710"/>
          </a:xfrm>
        </p:grpSpPr>
        <p:sp>
          <p:nvSpPr>
            <p:cNvPr id="4" name="TextBox 4"/>
            <p:cNvSpPr txBox="1"/>
            <p:nvPr/>
          </p:nvSpPr>
          <p:spPr>
            <a:xfrm>
              <a:off x="254292" y="19050"/>
              <a:ext cx="4973626" cy="501071"/>
            </a:xfrm>
            <a:prstGeom prst="rect">
              <a:avLst/>
            </a:prstGeom>
          </p:spPr>
          <p:txBody>
            <a:bodyPr lIns="0" tIns="0" rIns="0" bIns="0" rtlCol="0" anchor="t">
              <a:spAutoFit/>
            </a:bodyPr>
            <a:lstStyle/>
            <a:p>
              <a:pPr>
                <a:lnSpc>
                  <a:spcPts val="2832"/>
                </a:lnSpc>
                <a:spcBef>
                  <a:spcPct val="0"/>
                </a:spcBef>
              </a:pPr>
              <a:r>
                <a:rPr lang="en-US" sz="2550" dirty="0">
                  <a:solidFill>
                    <a:srgbClr val="000000"/>
                  </a:solidFill>
                  <a:latin typeface="DM Sans Bold"/>
                </a:rPr>
                <a:t>THE ‘OFFICIAL’ PLACES</a:t>
              </a:r>
            </a:p>
          </p:txBody>
        </p:sp>
        <p:sp>
          <p:nvSpPr>
            <p:cNvPr id="5" name="TextBox 5"/>
            <p:cNvSpPr txBox="1"/>
            <p:nvPr/>
          </p:nvSpPr>
          <p:spPr>
            <a:xfrm>
              <a:off x="0" y="882441"/>
              <a:ext cx="6786208" cy="2690850"/>
            </a:xfrm>
            <a:prstGeom prst="rect">
              <a:avLst/>
            </a:prstGeom>
          </p:spPr>
          <p:txBody>
            <a:bodyPr lIns="0" tIns="0" rIns="0" bIns="0" rtlCol="0" anchor="t">
              <a:spAutoFit/>
            </a:bodyPr>
            <a:lstStyle/>
            <a:p>
              <a:pPr marL="556013" lvl="1" indent="-278007">
                <a:lnSpc>
                  <a:spcPts val="4094"/>
                </a:lnSpc>
                <a:buFont typeface="Arial"/>
                <a:buChar char="•"/>
              </a:pPr>
              <a:r>
                <a:rPr lang="en-US" sz="2575" u="sng">
                  <a:solidFill>
                    <a:srgbClr val="004AAD"/>
                  </a:solidFill>
                  <a:latin typeface="DM Sans Bold"/>
                </a:rPr>
                <a:t>https://www.ucas.com/apprenticeships</a:t>
              </a:r>
            </a:p>
            <a:p>
              <a:pPr marL="556013" lvl="1" indent="-278007">
                <a:lnSpc>
                  <a:spcPts val="4094"/>
                </a:lnSpc>
                <a:buFont typeface="Arial"/>
                <a:buChar char="•"/>
              </a:pPr>
              <a:r>
                <a:rPr lang="en-US" sz="2575" u="sng">
                  <a:solidFill>
                    <a:srgbClr val="004AAD"/>
                  </a:solidFill>
                  <a:latin typeface="DM Sans Bold"/>
                </a:rPr>
                <a:t>https://www.gov.uk/apply-apprenticeship</a:t>
              </a:r>
            </a:p>
          </p:txBody>
        </p:sp>
        <p:sp>
          <p:nvSpPr>
            <p:cNvPr id="6" name="TextBox 6"/>
            <p:cNvSpPr txBox="1"/>
            <p:nvPr/>
          </p:nvSpPr>
          <p:spPr>
            <a:xfrm>
              <a:off x="7235027" y="882441"/>
              <a:ext cx="7960658" cy="3382269"/>
            </a:xfrm>
            <a:prstGeom prst="rect">
              <a:avLst/>
            </a:prstGeom>
          </p:spPr>
          <p:txBody>
            <a:bodyPr lIns="0" tIns="0" rIns="0" bIns="0" rtlCol="0" anchor="t">
              <a:spAutoFit/>
            </a:bodyPr>
            <a:lstStyle/>
            <a:p>
              <a:pPr marL="556013" lvl="1" indent="-278007">
                <a:lnSpc>
                  <a:spcPts val="4094"/>
                </a:lnSpc>
                <a:buFont typeface="Arial"/>
                <a:buChar char="•"/>
              </a:pPr>
              <a:r>
                <a:rPr lang="en-US" sz="2575" u="sng">
                  <a:solidFill>
                    <a:srgbClr val="004AAD"/>
                  </a:solidFill>
                  <a:latin typeface="DM Sans Bold"/>
                </a:rPr>
                <a:t>https://www.ratemyapprenticeship.co.uk/best-apprenticeship-employers </a:t>
              </a:r>
            </a:p>
            <a:p>
              <a:pPr marL="556013" lvl="1" indent="-278007">
                <a:lnSpc>
                  <a:spcPts val="4094"/>
                </a:lnSpc>
                <a:buFont typeface="Arial"/>
                <a:buChar char="•"/>
              </a:pPr>
              <a:r>
                <a:rPr lang="en-US" sz="2575" u="sng">
                  <a:solidFill>
                    <a:srgbClr val="004AAD"/>
                  </a:solidFill>
                  <a:latin typeface="DM Sans Bold"/>
                  <a:hlinkClick r:id="rId2" tooltip="https://www.topapprenticeshipemployers.co.uk/Top100AE22.pdf"/>
                </a:rPr>
                <a:t>https://www.topapprenticeshipemployers.co.uk/Top100AE22.pdf</a:t>
              </a:r>
              <a:r>
                <a:rPr lang="en-US" sz="2575" u="sng">
                  <a:solidFill>
                    <a:srgbClr val="004AAD"/>
                  </a:solidFill>
                  <a:latin typeface="DM Sans Bold"/>
                </a:rPr>
                <a:t> </a:t>
              </a:r>
            </a:p>
          </p:txBody>
        </p:sp>
        <p:sp>
          <p:nvSpPr>
            <p:cNvPr id="7" name="TextBox 7"/>
            <p:cNvSpPr txBox="1"/>
            <p:nvPr/>
          </p:nvSpPr>
          <p:spPr>
            <a:xfrm>
              <a:off x="7447221" y="19050"/>
              <a:ext cx="6906947" cy="501071"/>
            </a:xfrm>
            <a:prstGeom prst="rect">
              <a:avLst/>
            </a:prstGeom>
          </p:spPr>
          <p:txBody>
            <a:bodyPr lIns="0" tIns="0" rIns="0" bIns="0" rtlCol="0" anchor="t">
              <a:spAutoFit/>
            </a:bodyPr>
            <a:lstStyle/>
            <a:p>
              <a:pPr>
                <a:lnSpc>
                  <a:spcPts val="2832"/>
                </a:lnSpc>
                <a:spcBef>
                  <a:spcPct val="0"/>
                </a:spcBef>
              </a:pPr>
              <a:r>
                <a:rPr lang="en-US" sz="2550" dirty="0">
                  <a:solidFill>
                    <a:srgbClr val="000000"/>
                  </a:solidFill>
                  <a:latin typeface="DM Sans Bold"/>
                </a:rPr>
                <a:t>OTHER PLACES TO LOOK</a:t>
              </a:r>
              <a:endParaRPr lang="en-US" sz="2574" dirty="0">
                <a:solidFill>
                  <a:srgbClr val="000000"/>
                </a:solidFill>
                <a:latin typeface="DM Sans Bold"/>
              </a:endParaRPr>
            </a:p>
          </p:txBody>
        </p:sp>
      </p:grpSp>
      <p:sp>
        <p:nvSpPr>
          <p:cNvPr id="8" name="Freeform 8"/>
          <p:cNvSpPr/>
          <p:nvPr/>
        </p:nvSpPr>
        <p:spPr>
          <a:xfrm rot="-5400000">
            <a:off x="12747378" y="4550981"/>
            <a:ext cx="4511922" cy="4511922"/>
          </a:xfrm>
          <a:custGeom>
            <a:avLst/>
            <a:gdLst/>
            <a:ahLst/>
            <a:cxnLst/>
            <a:rect l="l" t="t" r="r" b="b"/>
            <a:pathLst>
              <a:path w="4511922" h="4511922">
                <a:moveTo>
                  <a:pt x="0" y="0"/>
                </a:moveTo>
                <a:lnTo>
                  <a:pt x="4511922" y="0"/>
                </a:lnTo>
                <a:lnTo>
                  <a:pt x="4511922" y="4511922"/>
                </a:lnTo>
                <a:lnTo>
                  <a:pt x="0" y="45119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0" name="Group 10"/>
          <p:cNvGrpSpPr/>
          <p:nvPr/>
        </p:nvGrpSpPr>
        <p:grpSpPr>
          <a:xfrm>
            <a:off x="4561490" y="2251495"/>
            <a:ext cx="1297787" cy="1297787"/>
            <a:chOff x="0" y="0"/>
            <a:chExt cx="1730382" cy="1730382"/>
          </a:xfrm>
        </p:grpSpPr>
        <p:grpSp>
          <p:nvGrpSpPr>
            <p:cNvPr id="11" name="Group 11"/>
            <p:cNvGrpSpPr/>
            <p:nvPr/>
          </p:nvGrpSpPr>
          <p:grpSpPr>
            <a:xfrm>
              <a:off x="0" y="0"/>
              <a:ext cx="1730382" cy="173038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13" name="TextBox 13"/>
              <p:cNvSpPr txBox="1"/>
              <p:nvPr/>
            </p:nvSpPr>
            <p:spPr>
              <a:xfrm>
                <a:off x="76200" y="38100"/>
                <a:ext cx="660400" cy="698500"/>
              </a:xfrm>
              <a:prstGeom prst="rect">
                <a:avLst/>
              </a:prstGeom>
            </p:spPr>
            <p:txBody>
              <a:bodyPr lIns="41942" tIns="41942" rIns="41942" bIns="41942" rtlCol="0" anchor="ctr"/>
              <a:lstStyle/>
              <a:p>
                <a:pPr algn="ctr">
                  <a:lnSpc>
                    <a:spcPts val="2659"/>
                  </a:lnSpc>
                </a:pPr>
                <a:endParaRPr/>
              </a:p>
            </p:txBody>
          </p:sp>
        </p:grpSp>
        <p:sp>
          <p:nvSpPr>
            <p:cNvPr id="14" name="Freeform 14"/>
            <p:cNvSpPr/>
            <p:nvPr/>
          </p:nvSpPr>
          <p:spPr>
            <a:xfrm>
              <a:off x="296971" y="304248"/>
              <a:ext cx="1136441" cy="1097281"/>
            </a:xfrm>
            <a:custGeom>
              <a:avLst/>
              <a:gdLst/>
              <a:ahLst/>
              <a:cxnLst/>
              <a:rect l="l" t="t" r="r" b="b"/>
              <a:pathLst>
                <a:path w="1136441" h="1097281">
                  <a:moveTo>
                    <a:pt x="0" y="0"/>
                  </a:moveTo>
                  <a:lnTo>
                    <a:pt x="1136441" y="0"/>
                  </a:lnTo>
                  <a:lnTo>
                    <a:pt x="1136441" y="1097281"/>
                  </a:lnTo>
                  <a:lnTo>
                    <a:pt x="0" y="1097281"/>
                  </a:lnTo>
                  <a:lnTo>
                    <a:pt x="0" y="0"/>
                  </a:lnTo>
                  <a:close/>
                </a:path>
              </a:pathLst>
            </a:custGeom>
            <a:blipFill>
              <a:blip r:embed="rId5"/>
              <a:stretch>
                <a:fillRect l="-210982" t="-59906" r="-23390" b="-186399"/>
              </a:stretch>
            </a:blipFill>
          </p:spPr>
          <p:txBody>
            <a:bodyPr/>
            <a:lstStyle/>
            <a:p>
              <a:endParaRPr lang="en-GB"/>
            </a:p>
          </p:txBody>
        </p:sp>
        <p:grpSp>
          <p:nvGrpSpPr>
            <p:cNvPr id="15" name="Group 15"/>
            <p:cNvGrpSpPr/>
            <p:nvPr/>
          </p:nvGrpSpPr>
          <p:grpSpPr>
            <a:xfrm rot="-2025388">
              <a:off x="1370516" y="233025"/>
              <a:ext cx="125791" cy="346347"/>
              <a:chOff x="0" y="0"/>
              <a:chExt cx="33774" cy="92991"/>
            </a:xfrm>
          </p:grpSpPr>
          <p:sp>
            <p:nvSpPr>
              <p:cNvPr id="16" name="Freeform 16"/>
              <p:cNvSpPr/>
              <p:nvPr/>
            </p:nvSpPr>
            <p:spPr>
              <a:xfrm>
                <a:off x="0" y="0"/>
                <a:ext cx="33774" cy="92991"/>
              </a:xfrm>
              <a:custGeom>
                <a:avLst/>
                <a:gdLst/>
                <a:ahLst/>
                <a:cxnLst/>
                <a:rect l="l" t="t" r="r" b="b"/>
                <a:pathLst>
                  <a:path w="33774" h="92991">
                    <a:moveTo>
                      <a:pt x="0" y="0"/>
                    </a:moveTo>
                    <a:lnTo>
                      <a:pt x="33774" y="0"/>
                    </a:lnTo>
                    <a:lnTo>
                      <a:pt x="33774" y="92991"/>
                    </a:lnTo>
                    <a:lnTo>
                      <a:pt x="0" y="92991"/>
                    </a:lnTo>
                    <a:close/>
                  </a:path>
                </a:pathLst>
              </a:custGeom>
              <a:solidFill>
                <a:srgbClr val="00A3CC"/>
              </a:solidFill>
            </p:spPr>
            <p:txBody>
              <a:bodyPr/>
              <a:lstStyle/>
              <a:p>
                <a:endParaRPr lang="en-GB"/>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grpSp>
        <p:nvGrpSpPr>
          <p:cNvPr id="21" name="Group 21"/>
          <p:cNvGrpSpPr/>
          <p:nvPr/>
        </p:nvGrpSpPr>
        <p:grpSpPr>
          <a:xfrm>
            <a:off x="558589" y="2251495"/>
            <a:ext cx="3917175" cy="5643211"/>
            <a:chOff x="0" y="0"/>
            <a:chExt cx="1031684" cy="1486278"/>
          </a:xfrm>
        </p:grpSpPr>
        <p:sp>
          <p:nvSpPr>
            <p:cNvPr id="22" name="Freeform 22"/>
            <p:cNvSpPr/>
            <p:nvPr/>
          </p:nvSpPr>
          <p:spPr>
            <a:xfrm>
              <a:off x="0" y="0"/>
              <a:ext cx="1031684" cy="1486278"/>
            </a:xfrm>
            <a:custGeom>
              <a:avLst/>
              <a:gdLst/>
              <a:ahLst/>
              <a:cxnLst/>
              <a:rect l="l" t="t" r="r" b="b"/>
              <a:pathLst>
                <a:path w="1031684" h="1486278">
                  <a:moveTo>
                    <a:pt x="0" y="0"/>
                  </a:moveTo>
                  <a:lnTo>
                    <a:pt x="1031684" y="0"/>
                  </a:lnTo>
                  <a:lnTo>
                    <a:pt x="1031684" y="1486278"/>
                  </a:lnTo>
                  <a:lnTo>
                    <a:pt x="0" y="1486278"/>
                  </a:lnTo>
                  <a:close/>
                </a:path>
              </a:pathLst>
            </a:custGeom>
            <a:solidFill>
              <a:srgbClr val="FBC900"/>
            </a:solidFill>
          </p:spPr>
          <p:txBody>
            <a:bodyPr/>
            <a:lstStyle/>
            <a:p>
              <a:endParaRPr lang="en-GB"/>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802715" y="2390572"/>
            <a:ext cx="3436649" cy="5503943"/>
          </a:xfrm>
          <a:prstGeom prst="rect">
            <a:avLst/>
          </a:prstGeom>
        </p:spPr>
        <p:txBody>
          <a:bodyPr lIns="0" tIns="0" rIns="0" bIns="0" rtlCol="0" anchor="t">
            <a:spAutoFit/>
          </a:bodyPr>
          <a:lstStyle/>
          <a:p>
            <a:pPr algn="ctr">
              <a:lnSpc>
                <a:spcPts val="2659"/>
              </a:lnSpc>
              <a:spcBef>
                <a:spcPct val="0"/>
              </a:spcBef>
            </a:pPr>
            <a:r>
              <a:rPr lang="en-US" sz="1850" dirty="0">
                <a:solidFill>
                  <a:srgbClr val="000000"/>
                </a:solidFill>
                <a:latin typeface="Lato 1"/>
              </a:rPr>
              <a:t>For both these websites they will need to have accounts – they may already have a UCAS account, but if not then they will need to set that up (your school may have a particular time/method for doing this, so worth checking).</a:t>
            </a:r>
          </a:p>
          <a:p>
            <a:pPr algn="ctr">
              <a:lnSpc>
                <a:spcPts val="2659"/>
              </a:lnSpc>
              <a:spcBef>
                <a:spcPct val="0"/>
              </a:spcBef>
            </a:pPr>
            <a:endParaRPr lang="en-US" sz="1899">
              <a:solidFill>
                <a:srgbClr val="000000"/>
              </a:solidFill>
              <a:latin typeface="Lato 1"/>
            </a:endParaRPr>
          </a:p>
          <a:p>
            <a:pPr algn="ctr">
              <a:lnSpc>
                <a:spcPts val="2659"/>
              </a:lnSpc>
              <a:spcBef>
                <a:spcPct val="0"/>
              </a:spcBef>
            </a:pPr>
            <a:r>
              <a:rPr lang="en-US" sz="1850" dirty="0">
                <a:solidFill>
                  <a:srgbClr val="000000"/>
                </a:solidFill>
                <a:latin typeface="Lato 1"/>
              </a:rPr>
              <a:t>Clarify that you need to have an account in order to apply, but that you can look at different apprenticeships without one.</a:t>
            </a:r>
            <a:endParaRPr lang="en-US" sz="1850" dirty="0">
              <a:solidFill>
                <a:srgbClr val="000000"/>
              </a:solidFill>
              <a:latin typeface="Lato 1"/>
              <a:ea typeface="Lato 1"/>
              <a:cs typeface="Lato 1"/>
            </a:endParaRPr>
          </a:p>
          <a:p>
            <a:pPr algn="ctr">
              <a:lnSpc>
                <a:spcPts val="2659"/>
              </a:lnSpc>
              <a:spcBef>
                <a:spcPct val="0"/>
              </a:spcBef>
            </a:pPr>
            <a:endParaRPr lang="en-US" sz="1899">
              <a:solidFill>
                <a:srgbClr val="000000"/>
              </a:solidFill>
              <a:latin typeface="Lato 1"/>
            </a:endParaRPr>
          </a:p>
          <a:p>
            <a:pPr algn="ctr">
              <a:lnSpc>
                <a:spcPts val="2659"/>
              </a:lnSpc>
              <a:spcBef>
                <a:spcPct val="0"/>
              </a:spcBef>
            </a:pPr>
            <a:r>
              <a:rPr lang="en-US" sz="1850" dirty="0">
                <a:solidFill>
                  <a:srgbClr val="000000"/>
                </a:solidFill>
                <a:latin typeface="Lato 1"/>
              </a:rPr>
              <a:t>The apply-apprenticeship is easy to set up as well.</a:t>
            </a:r>
            <a:endParaRPr lang="en-US" sz="1850" dirty="0">
              <a:solidFill>
                <a:srgbClr val="000000"/>
              </a:solidFill>
              <a:latin typeface="Lato 1"/>
              <a:ea typeface="Lato 1"/>
              <a:cs typeface="Lato 1"/>
            </a:endParaRPr>
          </a:p>
        </p:txBody>
      </p:sp>
      <p:sp>
        <p:nvSpPr>
          <p:cNvPr id="25" name="AutoShape 25"/>
          <p:cNvSpPr/>
          <p:nvPr/>
        </p:nvSpPr>
        <p:spPr>
          <a:xfrm flipV="1">
            <a:off x="4437665" y="5569796"/>
            <a:ext cx="395937" cy="19050"/>
          </a:xfrm>
          <a:prstGeom prst="line">
            <a:avLst/>
          </a:prstGeom>
          <a:ln w="38100" cap="flat">
            <a:solidFill>
              <a:srgbClr val="FBC900"/>
            </a:solidFill>
            <a:prstDash val="solid"/>
            <a:headEnd type="none" w="sm" len="sm"/>
            <a:tailEnd type="triangle" w="lg" len="med"/>
          </a:ln>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2361285" y="2121944"/>
            <a:ext cx="13142299" cy="7060156"/>
            <a:chOff x="0" y="0"/>
            <a:chExt cx="4001475" cy="2149627"/>
          </a:xfrm>
        </p:grpSpPr>
        <p:sp>
          <p:nvSpPr>
            <p:cNvPr id="12" name="Freeform 12"/>
            <p:cNvSpPr/>
            <p:nvPr/>
          </p:nvSpPr>
          <p:spPr>
            <a:xfrm>
              <a:off x="0" y="0"/>
              <a:ext cx="4001475" cy="2149627"/>
            </a:xfrm>
            <a:custGeom>
              <a:avLst/>
              <a:gdLst/>
              <a:ahLst/>
              <a:cxnLst/>
              <a:rect l="l" t="t" r="r" b="b"/>
              <a:pathLst>
                <a:path w="4001475" h="2149627">
                  <a:moveTo>
                    <a:pt x="0" y="0"/>
                  </a:moveTo>
                  <a:lnTo>
                    <a:pt x="4001475" y="0"/>
                  </a:lnTo>
                  <a:lnTo>
                    <a:pt x="4001475" y="2149627"/>
                  </a:lnTo>
                  <a:lnTo>
                    <a:pt x="0" y="2149627"/>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2"/>
          <p:cNvGrpSpPr/>
          <p:nvPr/>
        </p:nvGrpSpPr>
        <p:grpSpPr>
          <a:xfrm rot="-2616865">
            <a:off x="16416273" y="-4022925"/>
            <a:ext cx="3398072" cy="33980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6A7">
                <a:alpha val="53725"/>
              </a:srgbClr>
            </a:solidFill>
          </p:spPr>
          <p:txBody>
            <a:bodyPr/>
            <a:lstStyle/>
            <a:p>
              <a:endParaRPr lang="en-GB"/>
            </a:p>
          </p:txBody>
        </p:sp>
        <p:sp>
          <p:nvSpPr>
            <p:cNvPr id="4" name="TextBox 4"/>
            <p:cNvSpPr txBox="1"/>
            <p:nvPr/>
          </p:nvSpPr>
          <p:spPr>
            <a:xfrm>
              <a:off x="76200" y="57150"/>
              <a:ext cx="660400" cy="679450"/>
            </a:xfrm>
            <a:prstGeom prst="rect">
              <a:avLst/>
            </a:prstGeom>
          </p:spPr>
          <p:txBody>
            <a:bodyPr lIns="152161" tIns="152161" rIns="152161" bIns="152161" rtlCol="0" anchor="ctr"/>
            <a:lstStyle/>
            <a:p>
              <a:pPr algn="ctr">
                <a:lnSpc>
                  <a:spcPts val="1341"/>
                </a:lnSpc>
              </a:pPr>
              <a:endParaRPr/>
            </a:p>
          </p:txBody>
        </p:sp>
      </p:grpSp>
      <p:sp>
        <p:nvSpPr>
          <p:cNvPr id="5" name="TextBox 5"/>
          <p:cNvSpPr txBox="1"/>
          <p:nvPr/>
        </p:nvSpPr>
        <p:spPr>
          <a:xfrm>
            <a:off x="3091573" y="2328193"/>
            <a:ext cx="8458667" cy="634892"/>
          </a:xfrm>
          <a:prstGeom prst="rect">
            <a:avLst/>
          </a:prstGeom>
        </p:spPr>
        <p:txBody>
          <a:bodyPr lIns="0" tIns="0" rIns="0" bIns="0" rtlCol="0" anchor="t">
            <a:spAutoFit/>
          </a:bodyPr>
          <a:lstStyle/>
          <a:p>
            <a:pPr algn="just">
              <a:lnSpc>
                <a:spcPts val="4893"/>
              </a:lnSpc>
            </a:pPr>
            <a:r>
              <a:rPr lang="en-US" sz="4448">
                <a:solidFill>
                  <a:srgbClr val="E76B4C"/>
                </a:solidFill>
                <a:latin typeface="Lato 1 Bold"/>
              </a:rPr>
              <a:t>AVAILABLE APPRENTICESHIPS</a:t>
            </a:r>
          </a:p>
        </p:txBody>
      </p:sp>
      <p:sp>
        <p:nvSpPr>
          <p:cNvPr id="6" name="TextBox 6"/>
          <p:cNvSpPr txBox="1"/>
          <p:nvPr/>
        </p:nvSpPr>
        <p:spPr>
          <a:xfrm>
            <a:off x="3091573" y="3295876"/>
            <a:ext cx="11672222" cy="4310732"/>
          </a:xfrm>
          <a:prstGeom prst="rect">
            <a:avLst/>
          </a:prstGeom>
        </p:spPr>
        <p:txBody>
          <a:bodyPr lIns="0" tIns="0" rIns="0" bIns="0" rtlCol="0" anchor="t">
            <a:spAutoFit/>
          </a:bodyPr>
          <a:lstStyle/>
          <a:p>
            <a:pPr>
              <a:lnSpc>
                <a:spcPts val="2768"/>
              </a:lnSpc>
            </a:pPr>
            <a:r>
              <a:rPr lang="en-US" sz="2500" dirty="0">
                <a:solidFill>
                  <a:srgbClr val="000000"/>
                </a:solidFill>
                <a:latin typeface="DM Sans Bold"/>
              </a:rPr>
              <a:t>There are many different apprenticeship standards and career paths.</a:t>
            </a:r>
            <a:endParaRPr lang="en-US" sz="2517" dirty="0">
              <a:solidFill>
                <a:srgbClr val="000000"/>
              </a:solidFill>
              <a:latin typeface="DM Sans Bold"/>
            </a:endParaRPr>
          </a:p>
          <a:p>
            <a:pPr>
              <a:lnSpc>
                <a:spcPts val="2768"/>
              </a:lnSpc>
            </a:pPr>
            <a:endParaRPr lang="en-US" sz="2517">
              <a:solidFill>
                <a:srgbClr val="000000"/>
              </a:solidFill>
              <a:latin typeface="DM Sans Bold"/>
            </a:endParaRPr>
          </a:p>
          <a:p>
            <a:pPr>
              <a:lnSpc>
                <a:spcPts val="2768"/>
              </a:lnSpc>
            </a:pPr>
            <a:r>
              <a:rPr lang="en-US" sz="2500" dirty="0">
                <a:solidFill>
                  <a:srgbClr val="000000"/>
                </a:solidFill>
                <a:latin typeface="DM Sans Bold"/>
              </a:rPr>
              <a:t>Have a look here to explore all apprenticeship standards currently available or in development: </a:t>
            </a:r>
            <a:r>
              <a:rPr lang="en-US" sz="2500" u="sng" dirty="0">
                <a:solidFill>
                  <a:srgbClr val="004AAD"/>
                </a:solidFill>
                <a:latin typeface="DM Sans Bold"/>
              </a:rPr>
              <a:t>https://www.instituteforapprenticeships.org/apprenticeship-standards/ </a:t>
            </a:r>
          </a:p>
          <a:p>
            <a:pPr>
              <a:lnSpc>
                <a:spcPts val="2768"/>
              </a:lnSpc>
            </a:pPr>
            <a:endParaRPr lang="en-US" sz="2517" u="sng">
              <a:solidFill>
                <a:srgbClr val="004AAD"/>
              </a:solidFill>
              <a:latin typeface="DM Sans Bold"/>
            </a:endParaRPr>
          </a:p>
          <a:p>
            <a:pPr>
              <a:lnSpc>
                <a:spcPts val="2768"/>
              </a:lnSpc>
            </a:pPr>
            <a:r>
              <a:rPr lang="en-US" sz="2500" dirty="0">
                <a:solidFill>
                  <a:srgbClr val="000000"/>
                </a:solidFill>
                <a:latin typeface="DM Sans"/>
              </a:rPr>
              <a:t>(An Apprenticeship Standard is the ‘official’ </a:t>
            </a:r>
            <a:r>
              <a:rPr lang="en-US" sz="2500" dirty="0" err="1">
                <a:solidFill>
                  <a:srgbClr val="000000"/>
                </a:solidFill>
                <a:latin typeface="DM Sans"/>
              </a:rPr>
              <a:t>programme</a:t>
            </a:r>
            <a:r>
              <a:rPr lang="en-US" sz="2500" dirty="0">
                <a:solidFill>
                  <a:srgbClr val="000000"/>
                </a:solidFill>
                <a:latin typeface="DM Sans"/>
              </a:rPr>
              <a:t> that says what someone needs to show that they can do in order to qualify in that occupation.)</a:t>
            </a:r>
          </a:p>
          <a:p>
            <a:pPr>
              <a:lnSpc>
                <a:spcPts val="2768"/>
              </a:lnSpc>
            </a:pPr>
            <a:endParaRPr lang="en-US" sz="2517">
              <a:solidFill>
                <a:srgbClr val="000000"/>
              </a:solidFill>
              <a:latin typeface="DM Sans"/>
            </a:endParaRPr>
          </a:p>
          <a:p>
            <a:pPr>
              <a:lnSpc>
                <a:spcPts val="2768"/>
              </a:lnSpc>
              <a:spcBef>
                <a:spcPct val="0"/>
              </a:spcBef>
            </a:pPr>
            <a:r>
              <a:rPr lang="en-US" sz="2500" dirty="0">
                <a:solidFill>
                  <a:srgbClr val="000000"/>
                </a:solidFill>
                <a:latin typeface="DM Sans Bold"/>
              </a:rPr>
              <a:t>Look here to see how they link together: </a:t>
            </a:r>
            <a:r>
              <a:rPr lang="en-US" sz="2500" u="sng" dirty="0">
                <a:solidFill>
                  <a:srgbClr val="004AAD"/>
                </a:solidFill>
                <a:latin typeface="DM Sans Bold"/>
              </a:rPr>
              <a:t>https://occupational-maps.instituteforapprenticeships.org/ </a:t>
            </a:r>
          </a:p>
        </p:txBody>
      </p:sp>
      <p:grpSp>
        <p:nvGrpSpPr>
          <p:cNvPr id="7" name="Group 7"/>
          <p:cNvGrpSpPr/>
          <p:nvPr/>
        </p:nvGrpSpPr>
        <p:grpSpPr>
          <a:xfrm>
            <a:off x="2351784" y="7846244"/>
            <a:ext cx="13151800" cy="1299816"/>
            <a:chOff x="0" y="0"/>
            <a:chExt cx="4816593" cy="476033"/>
          </a:xfrm>
        </p:grpSpPr>
        <p:sp>
          <p:nvSpPr>
            <p:cNvPr id="8" name="Freeform 8"/>
            <p:cNvSpPr/>
            <p:nvPr/>
          </p:nvSpPr>
          <p:spPr>
            <a:xfrm>
              <a:off x="0" y="0"/>
              <a:ext cx="4816592" cy="476033"/>
            </a:xfrm>
            <a:custGeom>
              <a:avLst/>
              <a:gdLst/>
              <a:ahLst/>
              <a:cxnLst/>
              <a:rect l="l" t="t" r="r" b="b"/>
              <a:pathLst>
                <a:path w="4816592" h="476033">
                  <a:moveTo>
                    <a:pt x="0" y="0"/>
                  </a:moveTo>
                  <a:lnTo>
                    <a:pt x="4816592" y="0"/>
                  </a:lnTo>
                  <a:lnTo>
                    <a:pt x="4816592" y="476033"/>
                  </a:lnTo>
                  <a:lnTo>
                    <a:pt x="0" y="476033"/>
                  </a:lnTo>
                  <a:close/>
                </a:path>
              </a:pathLst>
            </a:custGeom>
            <a:solidFill>
              <a:srgbClr val="E6634D"/>
            </a:solidFill>
          </p:spPr>
          <p:txBody>
            <a:bodyPr/>
            <a:lstStyle/>
            <a:p>
              <a:endParaRPr lang="en-GB"/>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14" name="Group 14"/>
          <p:cNvGrpSpPr/>
          <p:nvPr/>
        </p:nvGrpSpPr>
        <p:grpSpPr>
          <a:xfrm>
            <a:off x="3382792" y="584559"/>
            <a:ext cx="11089785" cy="1648385"/>
            <a:chOff x="0" y="0"/>
            <a:chExt cx="2920766" cy="434143"/>
          </a:xfrm>
        </p:grpSpPr>
        <p:sp>
          <p:nvSpPr>
            <p:cNvPr id="15" name="Freeform 15"/>
            <p:cNvSpPr/>
            <p:nvPr/>
          </p:nvSpPr>
          <p:spPr>
            <a:xfrm>
              <a:off x="0" y="0"/>
              <a:ext cx="2920766" cy="434143"/>
            </a:xfrm>
            <a:custGeom>
              <a:avLst/>
              <a:gdLst/>
              <a:ahLst/>
              <a:cxnLst/>
              <a:rect l="l" t="t" r="r" b="b"/>
              <a:pathLst>
                <a:path w="2920766" h="434143">
                  <a:moveTo>
                    <a:pt x="0" y="0"/>
                  </a:moveTo>
                  <a:lnTo>
                    <a:pt x="2920766" y="0"/>
                  </a:lnTo>
                  <a:lnTo>
                    <a:pt x="2920766" y="434143"/>
                  </a:lnTo>
                  <a:lnTo>
                    <a:pt x="0" y="434143"/>
                  </a:lnTo>
                  <a:close/>
                </a:path>
              </a:pathLst>
            </a:custGeom>
            <a:solidFill>
              <a:srgbClr val="FBC900"/>
            </a:solidFill>
          </p:spPr>
          <p:txBody>
            <a:bodyPr/>
            <a:lstStyle/>
            <a:p>
              <a:endParaRPr lang="en-GB"/>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3554457" y="699587"/>
            <a:ext cx="10779480" cy="1348959"/>
          </a:xfrm>
          <a:prstGeom prst="rect">
            <a:avLst/>
          </a:prstGeom>
        </p:spPr>
        <p:txBody>
          <a:bodyPr lIns="0" tIns="0" rIns="0" bIns="0" rtlCol="0" anchor="t">
            <a:spAutoFit/>
          </a:bodyPr>
          <a:lstStyle/>
          <a:p>
            <a:pPr>
              <a:lnSpc>
                <a:spcPts val="2659"/>
              </a:lnSpc>
              <a:spcBef>
                <a:spcPct val="0"/>
              </a:spcBef>
            </a:pPr>
            <a:r>
              <a:rPr lang="en-US" sz="1850" dirty="0">
                <a:solidFill>
                  <a:srgbClr val="000000"/>
                </a:solidFill>
                <a:latin typeface="Lato 1 Bold"/>
              </a:rPr>
              <a:t>Suggestion:</a:t>
            </a:r>
            <a:r>
              <a:rPr lang="en-US" sz="1850" dirty="0">
                <a:solidFill>
                  <a:srgbClr val="000000"/>
                </a:solidFill>
                <a:latin typeface="Lato 1"/>
              </a:rPr>
              <a:t> even if they are set on a non-apprenticeship route, this is still a valuable discussion as most apprenticeship occupations are occupations in their own right, i.e. people doing degrees will still be moving into an occupation, and there are very few that you can enter through a degree that you cannot enter through an apprenticeship.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35014" y="1921632"/>
            <a:ext cx="13421366" cy="6805199"/>
            <a:chOff x="0" y="0"/>
            <a:chExt cx="4274726" cy="2167467"/>
          </a:xfrm>
        </p:grpSpPr>
        <p:sp>
          <p:nvSpPr>
            <p:cNvPr id="3" name="Freeform 3"/>
            <p:cNvSpPr/>
            <p:nvPr/>
          </p:nvSpPr>
          <p:spPr>
            <a:xfrm>
              <a:off x="0" y="0"/>
              <a:ext cx="4274726" cy="2167467"/>
            </a:xfrm>
            <a:custGeom>
              <a:avLst/>
              <a:gdLst/>
              <a:ahLst/>
              <a:cxnLst/>
              <a:rect l="l" t="t" r="r" b="b"/>
              <a:pathLst>
                <a:path w="4274726" h="2167467">
                  <a:moveTo>
                    <a:pt x="27688" y="0"/>
                  </a:moveTo>
                  <a:lnTo>
                    <a:pt x="4247038" y="0"/>
                  </a:lnTo>
                  <a:cubicBezTo>
                    <a:pt x="4262329" y="0"/>
                    <a:pt x="4274726" y="12396"/>
                    <a:pt x="4274726" y="27688"/>
                  </a:cubicBezTo>
                  <a:lnTo>
                    <a:pt x="4274726" y="2139779"/>
                  </a:lnTo>
                  <a:cubicBezTo>
                    <a:pt x="4274726" y="2155070"/>
                    <a:pt x="4262329" y="2167467"/>
                    <a:pt x="4247038" y="2167467"/>
                  </a:cubicBezTo>
                  <a:lnTo>
                    <a:pt x="27688" y="2167467"/>
                  </a:lnTo>
                  <a:cubicBezTo>
                    <a:pt x="20345" y="2167467"/>
                    <a:pt x="13302" y="2164550"/>
                    <a:pt x="8110" y="2159357"/>
                  </a:cubicBezTo>
                  <a:cubicBezTo>
                    <a:pt x="2917" y="2154165"/>
                    <a:pt x="0" y="2147122"/>
                    <a:pt x="0" y="2139779"/>
                  </a:cubicBezTo>
                  <a:lnTo>
                    <a:pt x="0" y="27688"/>
                  </a:lnTo>
                  <a:cubicBezTo>
                    <a:pt x="0" y="12396"/>
                    <a:pt x="12396" y="0"/>
                    <a:pt x="27688" y="0"/>
                  </a:cubicBezTo>
                  <a:close/>
                </a:path>
              </a:pathLst>
            </a:custGeom>
            <a:solidFill>
              <a:srgbClr val="000000">
                <a:alpha val="0"/>
              </a:srgbClr>
            </a:solidFill>
            <a:ln w="381000" cap="rnd">
              <a:solidFill>
                <a:srgbClr val="E76B4C"/>
              </a:solidFill>
              <a:prstDash val="solid"/>
              <a:round/>
            </a:ln>
          </p:spPr>
          <p:txBody>
            <a:bodyPr/>
            <a:lstStyle/>
            <a:p>
              <a:endParaRPr lang="en-GB"/>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7783910" y="9435308"/>
            <a:ext cx="228754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Lato 1"/>
              </a:rPr>
              <a:t>© Ben Rowland 2023</a:t>
            </a:r>
          </a:p>
        </p:txBody>
      </p:sp>
      <p:grpSp>
        <p:nvGrpSpPr>
          <p:cNvPr id="6" name="Group 6"/>
          <p:cNvGrpSpPr/>
          <p:nvPr/>
        </p:nvGrpSpPr>
        <p:grpSpPr>
          <a:xfrm>
            <a:off x="3974919" y="2747946"/>
            <a:ext cx="11941556" cy="4624853"/>
            <a:chOff x="0" y="0"/>
            <a:chExt cx="15922075" cy="6166471"/>
          </a:xfrm>
        </p:grpSpPr>
        <p:sp>
          <p:nvSpPr>
            <p:cNvPr id="7" name="TextBox 7"/>
            <p:cNvSpPr txBox="1"/>
            <p:nvPr/>
          </p:nvSpPr>
          <p:spPr>
            <a:xfrm>
              <a:off x="3001709" y="57150"/>
              <a:ext cx="9918657" cy="1313985"/>
            </a:xfrm>
            <a:prstGeom prst="rect">
              <a:avLst/>
            </a:prstGeom>
          </p:spPr>
          <p:txBody>
            <a:bodyPr lIns="0" tIns="0" rIns="0" bIns="0" rtlCol="0" anchor="t">
              <a:spAutoFit/>
            </a:bodyPr>
            <a:lstStyle/>
            <a:p>
              <a:pPr algn="ctr">
                <a:lnSpc>
                  <a:spcPts val="7422"/>
                </a:lnSpc>
              </a:pPr>
              <a:r>
                <a:rPr lang="en-US" sz="6747">
                  <a:solidFill>
                    <a:srgbClr val="E76B4C"/>
                  </a:solidFill>
                  <a:latin typeface="Lato 1 Bold"/>
                </a:rPr>
                <a:t>ACTIVITY!</a:t>
              </a:r>
            </a:p>
          </p:txBody>
        </p:sp>
        <p:sp>
          <p:nvSpPr>
            <p:cNvPr id="8" name="TextBox 8"/>
            <p:cNvSpPr txBox="1"/>
            <p:nvPr/>
          </p:nvSpPr>
          <p:spPr>
            <a:xfrm>
              <a:off x="0" y="1790791"/>
              <a:ext cx="15922075" cy="1351401"/>
            </a:xfrm>
            <a:prstGeom prst="rect">
              <a:avLst/>
            </a:prstGeom>
          </p:spPr>
          <p:txBody>
            <a:bodyPr lIns="0" tIns="0" rIns="0" bIns="0" rtlCol="0" anchor="t">
              <a:spAutoFit/>
            </a:bodyPr>
            <a:lstStyle/>
            <a:p>
              <a:pPr algn="ctr">
                <a:lnSpc>
                  <a:spcPts val="4196"/>
                </a:lnSpc>
              </a:pPr>
              <a:r>
                <a:rPr lang="en-US" sz="2894">
                  <a:solidFill>
                    <a:srgbClr val="E76B4C"/>
                  </a:solidFill>
                  <a:latin typeface="DM Sans Bold"/>
                </a:rPr>
                <a:t>WHAT OCCUPATIONS CAN YOU SEE YOURSELF DOING? (WHETHER THROUGH AN APPRENTICESHIP, UNI OR ANOTHER ROUTE)</a:t>
              </a:r>
            </a:p>
          </p:txBody>
        </p:sp>
        <p:sp>
          <p:nvSpPr>
            <p:cNvPr id="9" name="TextBox 9"/>
            <p:cNvSpPr txBox="1"/>
            <p:nvPr/>
          </p:nvSpPr>
          <p:spPr>
            <a:xfrm>
              <a:off x="3839992" y="3409449"/>
              <a:ext cx="8242091" cy="2757022"/>
            </a:xfrm>
            <a:prstGeom prst="rect">
              <a:avLst/>
            </a:prstGeom>
          </p:spPr>
          <p:txBody>
            <a:bodyPr lIns="0" tIns="0" rIns="0" bIns="0" rtlCol="0" anchor="t">
              <a:spAutoFit/>
            </a:bodyPr>
            <a:lstStyle/>
            <a:p>
              <a:pPr marL="624861" lvl="1" indent="-312430" algn="ctr">
                <a:lnSpc>
                  <a:spcPts val="5788"/>
                </a:lnSpc>
                <a:buFont typeface="Arial"/>
                <a:buChar char="•"/>
              </a:pPr>
              <a:r>
                <a:rPr lang="en-US" sz="2894">
                  <a:solidFill>
                    <a:srgbClr val="E76B4C"/>
                  </a:solidFill>
                  <a:latin typeface="DM Sans Bold"/>
                </a:rPr>
                <a:t>Research independently</a:t>
              </a:r>
            </a:p>
            <a:p>
              <a:pPr marL="624861" lvl="1" indent="-312430" algn="ctr">
                <a:lnSpc>
                  <a:spcPts val="5788"/>
                </a:lnSpc>
                <a:buFont typeface="Arial"/>
                <a:buChar char="•"/>
              </a:pPr>
              <a:r>
                <a:rPr lang="en-US" sz="2894">
                  <a:solidFill>
                    <a:srgbClr val="E76B4C"/>
                  </a:solidFill>
                  <a:latin typeface="DM Sans Bold"/>
                </a:rPr>
                <a:t>Discuss in pairs</a:t>
              </a:r>
            </a:p>
            <a:p>
              <a:pPr marL="624861" lvl="1" indent="-312430" algn="ctr">
                <a:lnSpc>
                  <a:spcPts val="5788"/>
                </a:lnSpc>
                <a:buFont typeface="Arial"/>
                <a:buChar char="•"/>
              </a:pPr>
              <a:r>
                <a:rPr lang="en-US" sz="2894">
                  <a:solidFill>
                    <a:srgbClr val="E76B4C"/>
                  </a:solidFill>
                  <a:latin typeface="DM Sans Bold"/>
                </a:rPr>
                <a:t>Share as a class</a:t>
              </a:r>
            </a:p>
          </p:txBody>
        </p:sp>
      </p:grpSp>
      <p:grpSp>
        <p:nvGrpSpPr>
          <p:cNvPr id="10" name="Group 10"/>
          <p:cNvGrpSpPr/>
          <p:nvPr/>
        </p:nvGrpSpPr>
        <p:grpSpPr>
          <a:xfrm>
            <a:off x="2774176" y="1360106"/>
            <a:ext cx="14485124" cy="7928252"/>
            <a:chOff x="0" y="0"/>
            <a:chExt cx="4410329" cy="2413938"/>
          </a:xfrm>
        </p:grpSpPr>
        <p:sp>
          <p:nvSpPr>
            <p:cNvPr id="11" name="Freeform 11"/>
            <p:cNvSpPr/>
            <p:nvPr/>
          </p:nvSpPr>
          <p:spPr>
            <a:xfrm>
              <a:off x="0" y="0"/>
              <a:ext cx="4410328" cy="2413938"/>
            </a:xfrm>
            <a:custGeom>
              <a:avLst/>
              <a:gdLst/>
              <a:ahLst/>
              <a:cxnLst/>
              <a:rect l="l" t="t" r="r" b="b"/>
              <a:pathLst>
                <a:path w="4410328" h="2413938">
                  <a:moveTo>
                    <a:pt x="0" y="0"/>
                  </a:moveTo>
                  <a:lnTo>
                    <a:pt x="4410328" y="0"/>
                  </a:lnTo>
                  <a:lnTo>
                    <a:pt x="4410328" y="2413938"/>
                  </a:lnTo>
                  <a:lnTo>
                    <a:pt x="0" y="2413938"/>
                  </a:lnTo>
                  <a:close/>
                </a:path>
              </a:pathLst>
            </a:custGeom>
            <a:solidFill>
              <a:srgbClr val="000000">
                <a:alpha val="0"/>
              </a:srgbClr>
            </a:solidFill>
            <a:ln w="85725" cap="sq">
              <a:solidFill>
                <a:srgbClr val="FBC900"/>
              </a:solidFill>
              <a:prstDash val="solid"/>
              <a:miter/>
            </a:ln>
          </p:spPr>
          <p:txBody>
            <a:bodyPr/>
            <a:lstStyle/>
            <a:p>
              <a:endParaRPr lang="en-GB"/>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3328689" y="503327"/>
            <a:ext cx="4573424" cy="1041830"/>
            <a:chOff x="0" y="0"/>
            <a:chExt cx="686161" cy="156308"/>
          </a:xfrm>
        </p:grpSpPr>
        <p:sp>
          <p:nvSpPr>
            <p:cNvPr id="14" name="Freeform 14"/>
            <p:cNvSpPr/>
            <p:nvPr/>
          </p:nvSpPr>
          <p:spPr>
            <a:xfrm>
              <a:off x="0" y="0"/>
              <a:ext cx="686161" cy="156308"/>
            </a:xfrm>
            <a:custGeom>
              <a:avLst/>
              <a:gdLst/>
              <a:ahLst/>
              <a:cxnLst/>
              <a:rect l="l" t="t" r="r" b="b"/>
              <a:pathLst>
                <a:path w="686161" h="156308">
                  <a:moveTo>
                    <a:pt x="78154" y="0"/>
                  </a:moveTo>
                  <a:lnTo>
                    <a:pt x="608007" y="0"/>
                  </a:lnTo>
                  <a:cubicBezTo>
                    <a:pt x="651170" y="0"/>
                    <a:pt x="686161" y="34991"/>
                    <a:pt x="686161" y="78154"/>
                  </a:cubicBezTo>
                  <a:lnTo>
                    <a:pt x="686161" y="78154"/>
                  </a:lnTo>
                  <a:cubicBezTo>
                    <a:pt x="686161" y="121317"/>
                    <a:pt x="651170" y="156308"/>
                    <a:pt x="608007" y="156308"/>
                  </a:cubicBezTo>
                  <a:lnTo>
                    <a:pt x="78154" y="156308"/>
                  </a:lnTo>
                  <a:cubicBezTo>
                    <a:pt x="34991" y="156308"/>
                    <a:pt x="0" y="121317"/>
                    <a:pt x="0" y="78154"/>
                  </a:cubicBezTo>
                  <a:lnTo>
                    <a:pt x="0" y="78154"/>
                  </a:lnTo>
                  <a:cubicBezTo>
                    <a:pt x="0" y="34991"/>
                    <a:pt x="34991" y="0"/>
                    <a:pt x="78154" y="0"/>
                  </a:cubicBezTo>
                  <a:close/>
                </a:path>
              </a:pathLst>
            </a:custGeom>
            <a:solidFill>
              <a:srgbClr val="FEFFFF"/>
            </a:solidFill>
            <a:ln w="38100" cap="rnd">
              <a:solidFill>
                <a:srgbClr val="00A3CC"/>
              </a:solidFill>
              <a:prstDash val="solid"/>
              <a:round/>
            </a:ln>
          </p:spPr>
          <p:txBody>
            <a:bodyPr/>
            <a:lstStyle/>
            <a:p>
              <a:endParaRPr lang="en-GB"/>
            </a:p>
          </p:txBody>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939"/>
                </a:lnSpc>
              </a:pPr>
              <a:endParaRPr/>
            </a:p>
          </p:txBody>
        </p:sp>
      </p:grpSp>
      <p:grpSp>
        <p:nvGrpSpPr>
          <p:cNvPr id="16" name="Group 16"/>
          <p:cNvGrpSpPr/>
          <p:nvPr/>
        </p:nvGrpSpPr>
        <p:grpSpPr>
          <a:xfrm>
            <a:off x="12884799" y="274118"/>
            <a:ext cx="785630" cy="785630"/>
            <a:chOff x="0" y="0"/>
            <a:chExt cx="1047507" cy="1047507"/>
          </a:xfrm>
        </p:grpSpPr>
        <p:grpSp>
          <p:nvGrpSpPr>
            <p:cNvPr id="17" name="Group 17"/>
            <p:cNvGrpSpPr/>
            <p:nvPr/>
          </p:nvGrpSpPr>
          <p:grpSpPr>
            <a:xfrm>
              <a:off x="0" y="0"/>
              <a:ext cx="1047507" cy="10475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C"/>
              </a:solidFill>
            </p:spPr>
            <p:txBody>
              <a:bodyPr/>
              <a:lstStyle/>
              <a:p>
                <a:endParaRPr lang="en-GB"/>
              </a:p>
            </p:txBody>
          </p:sp>
          <p:sp>
            <p:nvSpPr>
              <p:cNvPr id="19" name="TextBox 19"/>
              <p:cNvSpPr txBox="1"/>
              <p:nvPr/>
            </p:nvSpPr>
            <p:spPr>
              <a:xfrm>
                <a:off x="76200" y="38100"/>
                <a:ext cx="660400" cy="698500"/>
              </a:xfrm>
              <a:prstGeom prst="rect">
                <a:avLst/>
              </a:prstGeom>
            </p:spPr>
            <p:txBody>
              <a:bodyPr lIns="18075" tIns="18075" rIns="18075" bIns="18075" rtlCol="0" anchor="ctr"/>
              <a:lstStyle/>
              <a:p>
                <a:pPr algn="ctr">
                  <a:lnSpc>
                    <a:spcPts val="2660"/>
                  </a:lnSpc>
                </a:pPr>
                <a:endParaRPr/>
              </a:p>
            </p:txBody>
          </p:sp>
        </p:grpSp>
        <p:sp>
          <p:nvSpPr>
            <p:cNvPr id="20" name="Freeform 20"/>
            <p:cNvSpPr/>
            <p:nvPr/>
          </p:nvSpPr>
          <p:spPr>
            <a:xfrm>
              <a:off x="100000" y="88628"/>
              <a:ext cx="847507" cy="846447"/>
            </a:xfrm>
            <a:custGeom>
              <a:avLst/>
              <a:gdLst/>
              <a:ahLst/>
              <a:cxnLst/>
              <a:rect l="l" t="t" r="r" b="b"/>
              <a:pathLst>
                <a:path w="847507" h="846447">
                  <a:moveTo>
                    <a:pt x="0" y="0"/>
                  </a:moveTo>
                  <a:lnTo>
                    <a:pt x="847507" y="0"/>
                  </a:lnTo>
                  <a:lnTo>
                    <a:pt x="847507" y="846448"/>
                  </a:lnTo>
                  <a:lnTo>
                    <a:pt x="0" y="846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21" name="TextBox 21"/>
          <p:cNvSpPr txBox="1"/>
          <p:nvPr/>
        </p:nvSpPr>
        <p:spPr>
          <a:xfrm>
            <a:off x="13477990" y="825804"/>
            <a:ext cx="4331972" cy="323935"/>
          </a:xfrm>
          <a:prstGeom prst="rect">
            <a:avLst/>
          </a:prstGeom>
        </p:spPr>
        <p:txBody>
          <a:bodyPr lIns="0" tIns="0" rIns="0" bIns="0" rtlCol="0" anchor="t">
            <a:spAutoFit/>
          </a:bodyPr>
          <a:lstStyle/>
          <a:p>
            <a:pPr algn="ctr">
              <a:lnSpc>
                <a:spcPts val="2800"/>
              </a:lnSpc>
              <a:spcBef>
                <a:spcPct val="0"/>
              </a:spcBef>
            </a:pPr>
            <a:r>
              <a:rPr lang="en-US" sz="2000" dirty="0">
                <a:solidFill>
                  <a:srgbClr val="000000"/>
                </a:solidFill>
                <a:latin typeface="Lato 1 Bold"/>
              </a:rPr>
              <a:t>SUGGESTED TIME: 12 MINUTES</a:t>
            </a:r>
          </a:p>
        </p:txBody>
      </p:sp>
      <p:grpSp>
        <p:nvGrpSpPr>
          <p:cNvPr id="22" name="Group 22"/>
          <p:cNvGrpSpPr/>
          <p:nvPr/>
        </p:nvGrpSpPr>
        <p:grpSpPr>
          <a:xfrm>
            <a:off x="519724" y="4871963"/>
            <a:ext cx="2337786" cy="789584"/>
            <a:chOff x="0" y="0"/>
            <a:chExt cx="3117049" cy="1052779"/>
          </a:xfrm>
        </p:grpSpPr>
        <p:grpSp>
          <p:nvGrpSpPr>
            <p:cNvPr id="23" name="Group 23"/>
            <p:cNvGrpSpPr/>
            <p:nvPr/>
          </p:nvGrpSpPr>
          <p:grpSpPr>
            <a:xfrm>
              <a:off x="0" y="0"/>
              <a:ext cx="3117049" cy="1052779"/>
              <a:chOff x="0" y="0"/>
              <a:chExt cx="350743" cy="118463"/>
            </a:xfrm>
          </p:grpSpPr>
          <p:sp>
            <p:nvSpPr>
              <p:cNvPr id="24" name="Freeform 24"/>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26" name="TextBox 26"/>
            <p:cNvSpPr txBox="1"/>
            <p:nvPr/>
          </p:nvSpPr>
          <p:spPr>
            <a:xfrm>
              <a:off x="247663" y="123376"/>
              <a:ext cx="2621722" cy="767927"/>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3 MINUTES</a:t>
              </a:r>
            </a:p>
          </p:txBody>
        </p:sp>
      </p:grpSp>
      <p:grpSp>
        <p:nvGrpSpPr>
          <p:cNvPr id="27" name="Group 27"/>
          <p:cNvGrpSpPr/>
          <p:nvPr/>
        </p:nvGrpSpPr>
        <p:grpSpPr>
          <a:xfrm>
            <a:off x="519724" y="6051619"/>
            <a:ext cx="2337786" cy="789584"/>
            <a:chOff x="0" y="0"/>
            <a:chExt cx="3117049" cy="1052779"/>
          </a:xfrm>
        </p:grpSpPr>
        <p:grpSp>
          <p:nvGrpSpPr>
            <p:cNvPr id="28" name="Group 28"/>
            <p:cNvGrpSpPr/>
            <p:nvPr/>
          </p:nvGrpSpPr>
          <p:grpSpPr>
            <a:xfrm>
              <a:off x="0" y="0"/>
              <a:ext cx="3117049" cy="1052779"/>
              <a:chOff x="0" y="0"/>
              <a:chExt cx="350743" cy="118463"/>
            </a:xfrm>
          </p:grpSpPr>
          <p:sp>
            <p:nvSpPr>
              <p:cNvPr id="29" name="Freeform 29"/>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31" name="TextBox 31"/>
            <p:cNvSpPr txBox="1"/>
            <p:nvPr/>
          </p:nvSpPr>
          <p:spPr>
            <a:xfrm>
              <a:off x="247663" y="136076"/>
              <a:ext cx="2621722" cy="767927"/>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2 MINUTES</a:t>
              </a:r>
            </a:p>
          </p:txBody>
        </p:sp>
      </p:grpSp>
      <p:grpSp>
        <p:nvGrpSpPr>
          <p:cNvPr id="32" name="Group 32"/>
          <p:cNvGrpSpPr/>
          <p:nvPr/>
        </p:nvGrpSpPr>
        <p:grpSpPr>
          <a:xfrm>
            <a:off x="519724" y="7231729"/>
            <a:ext cx="2337786" cy="789584"/>
            <a:chOff x="0" y="0"/>
            <a:chExt cx="3117049" cy="1052779"/>
          </a:xfrm>
        </p:grpSpPr>
        <p:grpSp>
          <p:nvGrpSpPr>
            <p:cNvPr id="33" name="Group 33"/>
            <p:cNvGrpSpPr/>
            <p:nvPr/>
          </p:nvGrpSpPr>
          <p:grpSpPr>
            <a:xfrm>
              <a:off x="0" y="0"/>
              <a:ext cx="3117049" cy="1052779"/>
              <a:chOff x="0" y="0"/>
              <a:chExt cx="350743" cy="118463"/>
            </a:xfrm>
          </p:grpSpPr>
          <p:sp>
            <p:nvSpPr>
              <p:cNvPr id="34" name="Freeform 34"/>
              <p:cNvSpPr/>
              <p:nvPr/>
            </p:nvSpPr>
            <p:spPr>
              <a:xfrm>
                <a:off x="0" y="0"/>
                <a:ext cx="350743" cy="118463"/>
              </a:xfrm>
              <a:custGeom>
                <a:avLst/>
                <a:gdLst/>
                <a:ahLst/>
                <a:cxnLst/>
                <a:rect l="l" t="t" r="r" b="b"/>
                <a:pathLst>
                  <a:path w="350743" h="118463">
                    <a:moveTo>
                      <a:pt x="59232" y="0"/>
                    </a:moveTo>
                    <a:lnTo>
                      <a:pt x="291512" y="0"/>
                    </a:lnTo>
                    <a:cubicBezTo>
                      <a:pt x="307221" y="0"/>
                      <a:pt x="322287" y="6240"/>
                      <a:pt x="333395" y="17349"/>
                    </a:cubicBezTo>
                    <a:cubicBezTo>
                      <a:pt x="344503" y="28457"/>
                      <a:pt x="350743" y="43522"/>
                      <a:pt x="350743" y="59232"/>
                    </a:cubicBezTo>
                    <a:lnTo>
                      <a:pt x="350743" y="59232"/>
                    </a:lnTo>
                    <a:cubicBezTo>
                      <a:pt x="350743" y="91944"/>
                      <a:pt x="324224" y="118463"/>
                      <a:pt x="291512" y="118463"/>
                    </a:cubicBezTo>
                    <a:lnTo>
                      <a:pt x="59232" y="118463"/>
                    </a:lnTo>
                    <a:cubicBezTo>
                      <a:pt x="26519" y="118463"/>
                      <a:pt x="0" y="91944"/>
                      <a:pt x="0" y="59232"/>
                    </a:cubicBezTo>
                    <a:lnTo>
                      <a:pt x="0" y="59232"/>
                    </a:lnTo>
                    <a:cubicBezTo>
                      <a:pt x="0" y="26519"/>
                      <a:pt x="26519" y="0"/>
                      <a:pt x="59232" y="0"/>
                    </a:cubicBezTo>
                    <a:close/>
                  </a:path>
                </a:pathLst>
              </a:custGeom>
              <a:solidFill>
                <a:srgbClr val="FEFFFF"/>
              </a:solidFill>
              <a:ln w="38100" cap="rnd">
                <a:solidFill>
                  <a:srgbClr val="00A3CC"/>
                </a:solidFill>
                <a:prstDash val="solid"/>
                <a:round/>
              </a:ln>
            </p:spPr>
            <p:txBody>
              <a:bodyPr/>
              <a:lstStyle/>
              <a:p>
                <a:endParaRPr lang="en-GB"/>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380"/>
                  </a:lnSpc>
                </a:pPr>
                <a:endParaRPr/>
              </a:p>
            </p:txBody>
          </p:sp>
        </p:grpSp>
        <p:sp>
          <p:nvSpPr>
            <p:cNvPr id="36" name="TextBox 36"/>
            <p:cNvSpPr txBox="1"/>
            <p:nvPr/>
          </p:nvSpPr>
          <p:spPr>
            <a:xfrm>
              <a:off x="247663" y="136076"/>
              <a:ext cx="2621722" cy="767927"/>
            </a:xfrm>
            <a:prstGeom prst="rect">
              <a:avLst/>
            </a:prstGeom>
          </p:spPr>
          <p:txBody>
            <a:bodyPr lIns="0" tIns="0" rIns="0" bIns="0" rtlCol="0" anchor="t">
              <a:spAutoFit/>
            </a:bodyPr>
            <a:lstStyle/>
            <a:p>
              <a:pPr algn="ctr">
                <a:lnSpc>
                  <a:spcPts val="2380"/>
                </a:lnSpc>
                <a:spcBef>
                  <a:spcPct val="0"/>
                </a:spcBef>
              </a:pPr>
              <a:r>
                <a:rPr lang="en-US" sz="1700">
                  <a:solidFill>
                    <a:srgbClr val="000000"/>
                  </a:solidFill>
                  <a:latin typeface="Lato 1 Bold"/>
                </a:rPr>
                <a:t>SUGGESTED TIME: </a:t>
              </a:r>
            </a:p>
            <a:p>
              <a:pPr algn="ctr">
                <a:lnSpc>
                  <a:spcPts val="2380"/>
                </a:lnSpc>
                <a:spcBef>
                  <a:spcPct val="0"/>
                </a:spcBef>
              </a:pPr>
              <a:r>
                <a:rPr lang="en-US" sz="1700">
                  <a:solidFill>
                    <a:srgbClr val="000000"/>
                  </a:solidFill>
                  <a:latin typeface="Lato 1 Bold"/>
                </a:rPr>
                <a:t>7 MINUTES</a:t>
              </a:r>
            </a:p>
          </p:txBody>
        </p:sp>
      </p:grpSp>
      <p:sp>
        <p:nvSpPr>
          <p:cNvPr id="37" name="AutoShape 37"/>
          <p:cNvSpPr/>
          <p:nvPr/>
        </p:nvSpPr>
        <p:spPr>
          <a:xfrm>
            <a:off x="2860177" y="5285618"/>
            <a:ext cx="4162842" cy="375930"/>
          </a:xfrm>
          <a:prstGeom prst="line">
            <a:avLst/>
          </a:prstGeom>
          <a:ln w="38100" cap="flat">
            <a:solidFill>
              <a:srgbClr val="00B8C9"/>
            </a:solidFill>
            <a:prstDash val="solid"/>
            <a:headEnd type="none" w="sm" len="sm"/>
            <a:tailEnd type="triangle" w="lg" len="med"/>
          </a:ln>
        </p:spPr>
        <p:txBody>
          <a:bodyPr/>
          <a:lstStyle/>
          <a:p>
            <a:endParaRPr lang="en-GB"/>
          </a:p>
        </p:txBody>
      </p:sp>
      <p:sp>
        <p:nvSpPr>
          <p:cNvPr id="38" name="AutoShape 38"/>
          <p:cNvSpPr/>
          <p:nvPr/>
        </p:nvSpPr>
        <p:spPr>
          <a:xfrm flipV="1">
            <a:off x="2860177" y="6436925"/>
            <a:ext cx="4164555" cy="18973"/>
          </a:xfrm>
          <a:prstGeom prst="line">
            <a:avLst/>
          </a:prstGeom>
          <a:ln w="38100" cap="flat">
            <a:solidFill>
              <a:srgbClr val="00B8C9"/>
            </a:solidFill>
            <a:prstDash val="solid"/>
            <a:headEnd type="none" w="sm" len="sm"/>
            <a:tailEnd type="triangle" w="lg" len="med"/>
          </a:ln>
        </p:spPr>
        <p:txBody>
          <a:bodyPr/>
          <a:lstStyle/>
          <a:p>
            <a:endParaRPr lang="en-GB"/>
          </a:p>
        </p:txBody>
      </p:sp>
      <p:sp>
        <p:nvSpPr>
          <p:cNvPr id="39" name="AutoShape 39"/>
          <p:cNvSpPr/>
          <p:nvPr/>
        </p:nvSpPr>
        <p:spPr>
          <a:xfrm flipV="1">
            <a:off x="2859224" y="7146174"/>
            <a:ext cx="4165595" cy="413765"/>
          </a:xfrm>
          <a:prstGeom prst="line">
            <a:avLst/>
          </a:prstGeom>
          <a:ln w="38100" cap="flat">
            <a:solidFill>
              <a:srgbClr val="00B8C9"/>
            </a:solidFill>
            <a:prstDash val="solid"/>
            <a:headEnd type="none" w="sm" len="sm"/>
            <a:tailEnd type="triangle" w="lg" len="med"/>
          </a:ln>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FE14A96462E4FA8AAD0FE42D14267" ma:contentTypeVersion="13" ma:contentTypeDescription="Create a new document." ma:contentTypeScope="" ma:versionID="e3d1ac33337c949fd3f86edf252c1e78">
  <xsd:schema xmlns:xsd="http://www.w3.org/2001/XMLSchema" xmlns:xs="http://www.w3.org/2001/XMLSchema" xmlns:p="http://schemas.microsoft.com/office/2006/metadata/properties" xmlns:ns2="ecc45cc2-b35f-49bb-8827-9da2e326d2cf" xmlns:ns3="7a80d8e1-7617-4db4-8f6f-14b93fd884f8" targetNamespace="http://schemas.microsoft.com/office/2006/metadata/properties" ma:root="true" ma:fieldsID="7e3d600cd6fe3a845133f7bbb791efe1" ns2:_="" ns3:_="">
    <xsd:import namespace="ecc45cc2-b35f-49bb-8827-9da2e326d2cf"/>
    <xsd:import namespace="7a80d8e1-7617-4db4-8f6f-14b93fd884f8"/>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45cc2-b35f-49bb-8827-9da2e326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302cd5-cec6-4c8e-a909-d7833702115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80d8e1-7617-4db4-8f6f-14b93fd884f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cf336f-3680-471f-89e2-d127f5cd186d}" ma:internalName="TaxCatchAll" ma:showField="CatchAllData" ma:web="7a80d8e1-7617-4db4-8f6f-14b93fd884f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80d8e1-7617-4db4-8f6f-14b93fd884f8" xsi:nil="true"/>
    <lcf76f155ced4ddcb4097134ff3c332f xmlns="ecc45cc2-b35f-49bb-8827-9da2e326d2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FB837F-80F9-462A-AC27-65FE39502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45cc2-b35f-49bb-8827-9da2e326d2cf"/>
    <ds:schemaRef ds:uri="7a80d8e1-7617-4db4-8f6f-14b93fd88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1C1C34-B5F9-44E2-9768-3456C6474529}">
  <ds:schemaRefs>
    <ds:schemaRef ds:uri="http://schemas.microsoft.com/sharepoint/v3/contenttype/forms"/>
  </ds:schemaRefs>
</ds:datastoreItem>
</file>

<file path=customXml/itemProps3.xml><?xml version="1.0" encoding="utf-8"?>
<ds:datastoreItem xmlns:ds="http://schemas.openxmlformats.org/officeDocument/2006/customXml" ds:itemID="{EBF381DB-25CB-4FAD-94D2-1A24E1292939}">
  <ds:schemaRefs>
    <ds:schemaRef ds:uri="http://purl.org/dc/elements/1.1/"/>
    <ds:schemaRef ds:uri="http://purl.org/dc/terms/"/>
    <ds:schemaRef ds:uri="7a80d8e1-7617-4db4-8f6f-14b93fd884f8"/>
    <ds:schemaRef ds:uri="http://schemas.microsoft.com/office/2006/metadata/properties"/>
    <ds:schemaRef ds:uri="http://purl.org/dc/dcmitype/"/>
    <ds:schemaRef ds:uri="http://www.w3.org/XML/1998/namespace"/>
    <ds:schemaRef ds:uri="ecc45cc2-b35f-49bb-8827-9da2e326d2cf"/>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Custom</PresentationFormat>
  <Paragraphs>79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Lato 1</vt:lpstr>
      <vt:lpstr>DM Sans</vt:lpstr>
      <vt:lpstr>Calibri</vt:lpstr>
      <vt:lpstr>Arial</vt:lpstr>
      <vt:lpstr>Lato 1 Bold</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Lesson Plan 3 - Teacher Copy</dc:title>
  <cp:lastModifiedBy>Jennifer Lodge</cp:lastModifiedBy>
  <cp:revision>51</cp:revision>
  <dcterms:created xsi:type="dcterms:W3CDTF">2006-08-16T00:00:00Z</dcterms:created>
  <dcterms:modified xsi:type="dcterms:W3CDTF">2023-10-30T14:21:37Z</dcterms:modified>
  <dc:identifier>DAFwYQ_3miU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0x010100738FE14A96462E4FA8AAD0FE42D14267</vt:lpwstr>
  </property>
  <property fmtid="{D5CDD505-2E9C-101B-9397-08002B2CF9AE}" pid="3" name="MediaServiceImageTags">
    <vt:lpwstr/>
  </property>
</Properties>
</file>