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DM Sans Bold" pitchFamily="2" charset="0"/>
      <p:regular r:id="rId19"/>
      <p:bold r:id="rId20"/>
    </p:embeddedFont>
    <p:embeddedFont>
      <p:font typeface="Lato 1" panose="020B0604020202020204" charset="0"/>
      <p:regular r:id="rId21"/>
    </p:embeddedFont>
    <p:embeddedFont>
      <p:font typeface="Lato 1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C7949-40FD-4A22-A689-21AD60657FFC}" v="91" dt="2023-10-12T12:54:15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 Smith" userId="S::louisa@trotman.co.uk::ca9fbc5c-14e3-42e4-85fa-f3c5fb56c291" providerId="AD" clId="Web-{234C7949-40FD-4A22-A689-21AD60657FFC}"/>
    <pc:docChg chg="modSld">
      <pc:chgData name="Louisa Smith" userId="S::louisa@trotman.co.uk::ca9fbc5c-14e3-42e4-85fa-f3c5fb56c291" providerId="AD" clId="Web-{234C7949-40FD-4A22-A689-21AD60657FFC}" dt="2023-10-12T12:54:15.064" v="62" actId="20577"/>
      <pc:docMkLst>
        <pc:docMk/>
      </pc:docMkLst>
      <pc:sldChg chg="modSp">
        <pc:chgData name="Louisa Smith" userId="S::louisa@trotman.co.uk::ca9fbc5c-14e3-42e4-85fa-f3c5fb56c291" providerId="AD" clId="Web-{234C7949-40FD-4A22-A689-21AD60657FFC}" dt="2023-10-12T12:42:20.964" v="7" actId="14100"/>
        <pc:sldMkLst>
          <pc:docMk/>
          <pc:sldMk cId="0" sldId="257"/>
        </pc:sldMkLst>
        <pc:spChg chg="mod">
          <ac:chgData name="Louisa Smith" userId="S::louisa@trotman.co.uk::ca9fbc5c-14e3-42e4-85fa-f3c5fb56c291" providerId="AD" clId="Web-{234C7949-40FD-4A22-A689-21AD60657FFC}" dt="2023-10-12T12:42:20.964" v="7" actId="14100"/>
          <ac:spMkLst>
            <pc:docMk/>
            <pc:sldMk cId="0" sldId="257"/>
            <ac:spMk id="14" creationId="{00000000-0000-0000-0000-000000000000}"/>
          </ac:spMkLst>
        </pc:spChg>
      </pc:sldChg>
      <pc:sldChg chg="modSp">
        <pc:chgData name="Louisa Smith" userId="S::louisa@trotman.co.uk::ca9fbc5c-14e3-42e4-85fa-f3c5fb56c291" providerId="AD" clId="Web-{234C7949-40FD-4A22-A689-21AD60657FFC}" dt="2023-10-12T12:46:44.894" v="47" actId="20577"/>
        <pc:sldMkLst>
          <pc:docMk/>
          <pc:sldMk cId="0" sldId="258"/>
        </pc:sldMkLst>
        <pc:spChg chg="mod">
          <ac:chgData name="Louisa Smith" userId="S::louisa@trotman.co.uk::ca9fbc5c-14e3-42e4-85fa-f3c5fb56c291" providerId="AD" clId="Web-{234C7949-40FD-4A22-A689-21AD60657FFC}" dt="2023-10-12T12:46:44.894" v="47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Louisa Smith" userId="S::louisa@trotman.co.uk::ca9fbc5c-14e3-42e4-85fa-f3c5fb56c291" providerId="AD" clId="Web-{234C7949-40FD-4A22-A689-21AD60657FFC}" dt="2023-10-12T12:49:11.492" v="52" actId="20577"/>
        <pc:sldMkLst>
          <pc:docMk/>
          <pc:sldMk cId="0" sldId="259"/>
        </pc:sldMkLst>
        <pc:spChg chg="mod">
          <ac:chgData name="Louisa Smith" userId="S::louisa@trotman.co.uk::ca9fbc5c-14e3-42e4-85fa-f3c5fb56c291" providerId="AD" clId="Web-{234C7949-40FD-4A22-A689-21AD60657FFC}" dt="2023-10-12T12:48:54.273" v="48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Louisa Smith" userId="S::louisa@trotman.co.uk::ca9fbc5c-14e3-42e4-85fa-f3c5fb56c291" providerId="AD" clId="Web-{234C7949-40FD-4A22-A689-21AD60657FFC}" dt="2023-10-12T12:49:11.492" v="52" actId="20577"/>
          <ac:spMkLst>
            <pc:docMk/>
            <pc:sldMk cId="0" sldId="259"/>
            <ac:spMk id="7" creationId="{00000000-0000-0000-0000-000000000000}"/>
          </ac:spMkLst>
        </pc:spChg>
      </pc:sldChg>
      <pc:sldChg chg="modSp">
        <pc:chgData name="Louisa Smith" userId="S::louisa@trotman.co.uk::ca9fbc5c-14e3-42e4-85fa-f3c5fb56c291" providerId="AD" clId="Web-{234C7949-40FD-4A22-A689-21AD60657FFC}" dt="2023-10-12T12:54:15.064" v="62" actId="20577"/>
        <pc:sldMkLst>
          <pc:docMk/>
          <pc:sldMk cId="0" sldId="260"/>
        </pc:sldMkLst>
        <pc:spChg chg="mod">
          <ac:chgData name="Louisa Smith" userId="S::louisa@trotman.co.uk::ca9fbc5c-14e3-42e4-85fa-f3c5fb56c291" providerId="AD" clId="Web-{234C7949-40FD-4A22-A689-21AD60657FFC}" dt="2023-10-12T12:54:15.064" v="62" actId="20577"/>
          <ac:spMkLst>
            <pc:docMk/>
            <pc:sldMk cId="0" sldId="260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gov.uk/apply-apprenticeship" TargetMode="External"/><Relationship Id="rId7" Type="http://schemas.openxmlformats.org/officeDocument/2006/relationships/image" Target="../media/image4.svg"/><Relationship Id="rId2" Type="http://schemas.openxmlformats.org/officeDocument/2006/relationships/hyperlink" Target="https://www.ucas.com/apprenticeship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topapprenticeshipemployers.co.uk/Top100AE22.pdf" TargetMode="External"/><Relationship Id="rId4" Type="http://schemas.openxmlformats.org/officeDocument/2006/relationships/hyperlink" Target="https://www.ratemyapprenticeship.co.uk/best-apprenticeship-employ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cupational-maps.instituteforapprenticeships.org/" TargetMode="External"/><Relationship Id="rId2" Type="http://schemas.openxmlformats.org/officeDocument/2006/relationships/hyperlink" Target="https://www.instituteforapprenticeships.org/apprenticeship-standard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090020"/>
            <a:ext cx="18288000" cy="2196980"/>
          </a:xfrm>
          <a:custGeom>
            <a:avLst/>
            <a:gdLst/>
            <a:ahLst/>
            <a:cxnLst/>
            <a:rect l="l" t="t" r="r" b="b"/>
            <a:pathLst>
              <a:path w="18288000" h="2196980">
                <a:moveTo>
                  <a:pt x="0" y="0"/>
                </a:moveTo>
                <a:lnTo>
                  <a:pt x="18288000" y="0"/>
                </a:lnTo>
                <a:lnTo>
                  <a:pt x="18288000" y="2196980"/>
                </a:lnTo>
                <a:lnTo>
                  <a:pt x="0" y="219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8" t="-177974" r="-4578" b="-63066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2197724"/>
          </a:xfrm>
          <a:custGeom>
            <a:avLst/>
            <a:gdLst/>
            <a:ahLst/>
            <a:cxnLst/>
            <a:rect l="l" t="t" r="r" b="b"/>
            <a:pathLst>
              <a:path w="18288000" h="2197724">
                <a:moveTo>
                  <a:pt x="0" y="0"/>
                </a:moveTo>
                <a:lnTo>
                  <a:pt x="18288000" y="0"/>
                </a:lnTo>
                <a:lnTo>
                  <a:pt x="18288000" y="2197724"/>
                </a:lnTo>
                <a:lnTo>
                  <a:pt x="0" y="219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68" t="-633391" r="-10379" b="-24892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66750" y="5580154"/>
            <a:ext cx="3031411" cy="4426475"/>
          </a:xfrm>
          <a:custGeom>
            <a:avLst/>
            <a:gdLst/>
            <a:ahLst/>
            <a:cxnLst/>
            <a:rect l="l" t="t" r="r" b="b"/>
            <a:pathLst>
              <a:path w="3031411" h="4426475">
                <a:moveTo>
                  <a:pt x="0" y="0"/>
                </a:moveTo>
                <a:lnTo>
                  <a:pt x="3031411" y="0"/>
                </a:lnTo>
                <a:lnTo>
                  <a:pt x="3031411" y="4426475"/>
                </a:lnTo>
                <a:lnTo>
                  <a:pt x="0" y="4426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790803" y="4663271"/>
            <a:ext cx="12706394" cy="160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  <a:spcBef>
                <a:spcPct val="0"/>
              </a:spcBef>
            </a:pPr>
            <a:r>
              <a:rPr lang="en-US" sz="4646">
                <a:solidFill>
                  <a:srgbClr val="000000"/>
                </a:solidFill>
                <a:latin typeface="DM Sans Bold"/>
              </a:rPr>
              <a:t>UNDERSTANDING APPRENTICESHIPS</a:t>
            </a:r>
          </a:p>
          <a:p>
            <a:pPr algn="ctr">
              <a:lnSpc>
                <a:spcPts val="6504"/>
              </a:lnSpc>
              <a:spcBef>
                <a:spcPct val="0"/>
              </a:spcBef>
            </a:pPr>
            <a:r>
              <a:rPr lang="en-US" sz="4646">
                <a:solidFill>
                  <a:srgbClr val="000000"/>
                </a:solidFill>
                <a:latin typeface="DM Sans Bold"/>
              </a:rPr>
              <a:t>A Student’s Guide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41560" y="6698676"/>
            <a:ext cx="10404880" cy="85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4959">
                <a:solidFill>
                  <a:srgbClr val="E76B4C"/>
                </a:solidFill>
                <a:latin typeface="Lato 1 Bold"/>
              </a:rPr>
              <a:t>Lesson 3: Available Apprenticeships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83734" y="2746072"/>
            <a:ext cx="7120533" cy="158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3"/>
              </a:lnSpc>
              <a:spcBef>
                <a:spcPct val="0"/>
              </a:spcBef>
            </a:pPr>
            <a:r>
              <a:rPr lang="en-US" sz="4959">
                <a:solidFill>
                  <a:srgbClr val="E6634D"/>
                </a:solidFill>
                <a:latin typeface="Lato 1 Bold"/>
              </a:rPr>
              <a:t>Supplementary materials </a:t>
            </a:r>
          </a:p>
          <a:p>
            <a:pPr algn="ctr">
              <a:lnSpc>
                <a:spcPts val="5680"/>
              </a:lnSpc>
              <a:spcBef>
                <a:spcPct val="0"/>
              </a:spcBef>
            </a:pPr>
            <a:r>
              <a:rPr lang="en-US" sz="4057">
                <a:solidFill>
                  <a:srgbClr val="000000"/>
                </a:solidFill>
                <a:latin typeface="Lato 1 Bold"/>
              </a:rPr>
              <a:t>for students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7447" y="4680525"/>
            <a:ext cx="328976" cy="32897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B4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62518" y="4608472"/>
            <a:ext cx="11028035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Help you understand what apprenticeships exist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197447" y="6056826"/>
            <a:ext cx="11893106" cy="1016006"/>
            <a:chOff x="0" y="0"/>
            <a:chExt cx="15857475" cy="1354675"/>
          </a:xfrm>
        </p:grpSpPr>
        <p:sp>
          <p:nvSpPr>
            <p:cNvPr id="7" name="TextBox 7"/>
            <p:cNvSpPr txBox="1"/>
            <p:nvPr/>
          </p:nvSpPr>
          <p:spPr>
            <a:xfrm>
              <a:off x="1153427" y="28575"/>
              <a:ext cx="14704047" cy="132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DM Sans Bold"/>
                </a:rPr>
                <a:t>Explore some real apprenticeship opportunities to give you a sense of what they could be about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458020"/>
              <a:ext cx="438635" cy="438635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6B4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0" y="1396855"/>
            <a:ext cx="18288000" cy="2240068"/>
            <a:chOff x="0" y="0"/>
            <a:chExt cx="4816593" cy="5899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589977"/>
            </a:xfrm>
            <a:custGeom>
              <a:avLst/>
              <a:gdLst/>
              <a:ahLst/>
              <a:cxnLst/>
              <a:rect l="l" t="t" r="r" b="b"/>
              <a:pathLst>
                <a:path w="4816592" h="589977">
                  <a:moveTo>
                    <a:pt x="0" y="0"/>
                  </a:moveTo>
                  <a:lnTo>
                    <a:pt x="4816592" y="0"/>
                  </a:lnTo>
                  <a:lnTo>
                    <a:pt x="4816592" y="589977"/>
                  </a:lnTo>
                  <a:lnTo>
                    <a:pt x="0" y="589977"/>
                  </a:lnTo>
                  <a:close/>
                </a:path>
              </a:pathLst>
            </a:custGeom>
            <a:solidFill>
              <a:srgbClr val="E663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43999" y="2106130"/>
            <a:ext cx="1671932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04"/>
              </a:lnSpc>
            </a:pPr>
            <a:r>
              <a:rPr lang="en-US" sz="6150" dirty="0">
                <a:solidFill>
                  <a:srgbClr val="FFFFFF"/>
                </a:solidFill>
                <a:latin typeface="Lato 1 Bold"/>
              </a:rPr>
              <a:t>AVAILABLE APPRENTICESHIPS – OBJECTIVES</a:t>
            </a:r>
            <a:endParaRPr lang="en-US" sz="6186" dirty="0">
              <a:solidFill>
                <a:srgbClr val="FFFFFF"/>
              </a:solidFill>
              <a:latin typeface="Lato 1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0" cap="rnd">
              <a:solidFill>
                <a:srgbClr val="E76B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923475" y="2085120"/>
            <a:ext cx="14441051" cy="6261731"/>
            <a:chOff x="0" y="76200"/>
            <a:chExt cx="19254734" cy="8348975"/>
          </a:xfrm>
        </p:grpSpPr>
        <p:sp>
          <p:nvSpPr>
            <p:cNvPr id="7" name="TextBox 7"/>
            <p:cNvSpPr txBox="1"/>
            <p:nvPr/>
          </p:nvSpPr>
          <p:spPr>
            <a:xfrm>
              <a:off x="3629998" y="76200"/>
              <a:ext cx="11994738" cy="1581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76"/>
                </a:lnSpc>
              </a:pPr>
              <a:r>
                <a:rPr lang="en-US" sz="8160">
                  <a:solidFill>
                    <a:srgbClr val="E76B4C"/>
                  </a:solidFill>
                  <a:latin typeface="Lato 1 Bold"/>
                </a:rPr>
                <a:t>ACTIVITY!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60529"/>
              <a:ext cx="19254734" cy="2490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5"/>
                </a:lnSpc>
              </a:pPr>
              <a:r>
                <a:rPr lang="en-US" sz="3500" dirty="0">
                  <a:solidFill>
                    <a:srgbClr val="E76B4C"/>
                  </a:solidFill>
                  <a:latin typeface="DM Sans Bold"/>
                </a:rPr>
                <a:t>WHAT APPRENTICESHIPS CAN YOU FIND ONLINE?</a:t>
              </a:r>
            </a:p>
            <a:p>
              <a:pPr algn="ctr">
                <a:lnSpc>
                  <a:spcPts val="5075"/>
                </a:lnSpc>
              </a:pPr>
              <a:r>
                <a:rPr lang="en-US" sz="3500" dirty="0">
                  <a:solidFill>
                    <a:srgbClr val="E76B4C"/>
                  </a:solidFill>
                  <a:latin typeface="DM Sans Bold"/>
                </a:rPr>
                <a:t>Which ones do you like the sound of? Which ones do you definitely </a:t>
              </a:r>
              <a:r>
                <a:rPr lang="en-US" sz="3500" u="sng" dirty="0">
                  <a:solidFill>
                    <a:srgbClr val="E76B4C"/>
                  </a:solidFill>
                  <a:latin typeface="DM Sans Bold"/>
                </a:rPr>
                <a:t>NOT</a:t>
              </a:r>
              <a:r>
                <a:rPr lang="en-US" sz="3500" dirty="0">
                  <a:solidFill>
                    <a:srgbClr val="E76B4C"/>
                  </a:solidFill>
                  <a:latin typeface="DM Sans Bold"/>
                </a:rPr>
                <a:t> like the sound of?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643743" y="4962688"/>
              <a:ext cx="9967248" cy="346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8450" indent="-377825" algn="ctr">
                <a:lnSpc>
                  <a:spcPts val="70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E76B4C"/>
                  </a:solidFill>
                  <a:latin typeface="DM Sans Bold"/>
                </a:rPr>
                <a:t>Research independently</a:t>
              </a:r>
              <a:endParaRPr lang="en-US"/>
            </a:p>
            <a:p>
              <a:pPr marL="298450" indent="-377825" algn="ctr">
                <a:lnSpc>
                  <a:spcPts val="70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E76B4C"/>
                  </a:solidFill>
                  <a:latin typeface="DM Sans Bold"/>
                </a:rPr>
                <a:t>Discuss in pairs</a:t>
              </a:r>
            </a:p>
            <a:p>
              <a:pPr marL="298450" indent="-377825" algn="ctr">
                <a:lnSpc>
                  <a:spcPts val="70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E76B4C"/>
                  </a:solidFill>
                  <a:latin typeface="DM Sans Bold"/>
                </a:rPr>
                <a:t>Share as a class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05929" y="1467098"/>
            <a:ext cx="11665908" cy="87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6186">
                <a:solidFill>
                  <a:srgbClr val="E76B4C"/>
                </a:solidFill>
                <a:latin typeface="Lato 1 Bold"/>
              </a:rPr>
              <a:t>AVAILABLE APPRENTICESHIPS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98563" y="3386702"/>
            <a:ext cx="15490873" cy="4414671"/>
            <a:chOff x="0" y="28575"/>
            <a:chExt cx="20654498" cy="5886227"/>
          </a:xfrm>
        </p:grpSpPr>
        <p:sp>
          <p:nvSpPr>
            <p:cNvPr id="4" name="TextBox 4"/>
            <p:cNvSpPr txBox="1"/>
            <p:nvPr/>
          </p:nvSpPr>
          <p:spPr>
            <a:xfrm>
              <a:off x="345643" y="28575"/>
              <a:ext cx="6760323" cy="678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000000"/>
                  </a:solidFill>
                  <a:latin typeface="DM Sans Bold"/>
                </a:rPr>
                <a:t>THE ‘OFFICIAL’ PLACES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95561"/>
              <a:ext cx="9224047" cy="3761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753" lvl="1" indent="-377876">
                <a:lnSpc>
                  <a:spcPts val="5565"/>
                </a:lnSpc>
                <a:buFont typeface="Arial"/>
                <a:buChar char="•"/>
              </a:pPr>
              <a:r>
                <a:rPr lang="en-US" sz="3500" u="sng" dirty="0">
                  <a:solidFill>
                    <a:srgbClr val="004AAD"/>
                  </a:solidFill>
                  <a:latin typeface="DM Sans Bold"/>
                  <a:hlinkClick r:id="rId2"/>
                </a:rPr>
                <a:t>https://www.ucas.com/apprenticeships</a:t>
              </a:r>
              <a:r>
                <a:rPr lang="en-US" sz="3500" u="sng" dirty="0">
                  <a:solidFill>
                    <a:srgbClr val="004AAD"/>
                  </a:solidFill>
                  <a:latin typeface="DM Sans Bold"/>
                </a:rPr>
                <a:t> </a:t>
              </a:r>
            </a:p>
            <a:p>
              <a:pPr marL="755753" lvl="1" indent="-377876">
                <a:lnSpc>
                  <a:spcPts val="5565"/>
                </a:lnSpc>
                <a:buFont typeface="Arial"/>
                <a:buChar char="•"/>
              </a:pPr>
              <a:r>
                <a:rPr lang="en-US" sz="3500" u="sng" dirty="0">
                  <a:solidFill>
                    <a:srgbClr val="004AAD"/>
                  </a:solidFill>
                  <a:latin typeface="DM Sans Bold"/>
                  <a:hlinkClick r:id="rId3"/>
                </a:rPr>
                <a:t>https://www.gov.uk/apply-apprenticeship</a:t>
              </a:r>
              <a:r>
                <a:rPr lang="en-US" sz="3500" u="sng" dirty="0">
                  <a:solidFill>
                    <a:srgbClr val="004AAD"/>
                  </a:solidFill>
                  <a:latin typeface="DM Sans Bol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34098" y="1195562"/>
              <a:ext cx="10820400" cy="4719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753" lvl="1" indent="-377876">
                <a:lnSpc>
                  <a:spcPts val="5565"/>
                </a:lnSpc>
                <a:buFont typeface="Arial"/>
                <a:buChar char="•"/>
              </a:pPr>
              <a:r>
                <a:rPr lang="en-US" sz="3500" u="sng" dirty="0">
                  <a:solidFill>
                    <a:srgbClr val="004AAD"/>
                  </a:solidFill>
                  <a:latin typeface="DM Sans Bold"/>
                  <a:hlinkClick r:id="rId4"/>
                </a:rPr>
                <a:t>https://www.ratemyapprenticeship.co.uk/best-apprenticeship-employers</a:t>
              </a:r>
              <a:r>
                <a:rPr lang="en-US" sz="3500" u="sng" dirty="0">
                  <a:solidFill>
                    <a:srgbClr val="004AAD"/>
                  </a:solidFill>
                  <a:latin typeface="DM Sans Bold"/>
                </a:rPr>
                <a:t> </a:t>
              </a:r>
            </a:p>
            <a:p>
              <a:pPr marL="755753" lvl="1" indent="-377876">
                <a:lnSpc>
                  <a:spcPts val="5565"/>
                </a:lnSpc>
                <a:buFont typeface="Arial"/>
                <a:buChar char="•"/>
              </a:pPr>
              <a:r>
                <a:rPr lang="en-US" sz="3500" u="sng" dirty="0">
                  <a:solidFill>
                    <a:srgbClr val="004AAD"/>
                  </a:solidFill>
                  <a:latin typeface="DM Sans Bold"/>
                  <a:hlinkClick r:id="rId5" tooltip="https://www.topapprenticeshipemployers.co.uk/Top100AE22.pdf"/>
                </a:rPr>
                <a:t>https://www.topapprenticeshipemployers.co.uk/Top100AE22.pdf</a:t>
              </a:r>
              <a:r>
                <a:rPr lang="en-US" sz="3500" u="sng" dirty="0">
                  <a:solidFill>
                    <a:srgbClr val="004AAD"/>
                  </a:solidFill>
                  <a:latin typeface="DM Sans Bold"/>
                </a:rPr>
                <a:t>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122519" y="28575"/>
              <a:ext cx="9388159" cy="678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000000"/>
                  </a:solidFill>
                  <a:latin typeface="DM Sans Bold"/>
                </a:rPr>
                <a:t>OTHER PLACES TO LOOK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2155240" y="4154240"/>
            <a:ext cx="6132760" cy="6132760"/>
          </a:xfrm>
          <a:custGeom>
            <a:avLst/>
            <a:gdLst/>
            <a:ahLst/>
            <a:cxnLst/>
            <a:rect l="l" t="t" r="r" b="b"/>
            <a:pathLst>
              <a:path w="6132760" h="6132760">
                <a:moveTo>
                  <a:pt x="0" y="0"/>
                </a:moveTo>
                <a:lnTo>
                  <a:pt x="6132760" y="0"/>
                </a:lnTo>
                <a:lnTo>
                  <a:pt x="6132760" y="6132760"/>
                </a:lnTo>
                <a:lnTo>
                  <a:pt x="0" y="6132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1028700"/>
            <a:ext cx="1763996" cy="1763996"/>
            <a:chOff x="0" y="0"/>
            <a:chExt cx="2351995" cy="235199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351995" cy="2351995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3C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1942" tIns="41942" rIns="41942" bIns="419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403653" y="413544"/>
              <a:ext cx="1544689" cy="1491462"/>
            </a:xfrm>
            <a:custGeom>
              <a:avLst/>
              <a:gdLst/>
              <a:ahLst/>
              <a:cxnLst/>
              <a:rect l="l" t="t" r="r" b="b"/>
              <a:pathLst>
                <a:path w="1544689" h="1491462">
                  <a:moveTo>
                    <a:pt x="0" y="0"/>
                  </a:moveTo>
                  <a:lnTo>
                    <a:pt x="1544689" y="0"/>
                  </a:lnTo>
                  <a:lnTo>
                    <a:pt x="1544689" y="1491462"/>
                  </a:lnTo>
                  <a:lnTo>
                    <a:pt x="0" y="1491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10982" t="-59906" r="-23390" b="-186399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" name="Group 15"/>
            <p:cNvGrpSpPr/>
            <p:nvPr/>
          </p:nvGrpSpPr>
          <p:grpSpPr>
            <a:xfrm rot="-2025388">
              <a:off x="1862852" y="316736"/>
              <a:ext cx="170979" cy="470767"/>
              <a:chOff x="0" y="0"/>
              <a:chExt cx="33774" cy="9299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3774" cy="92991"/>
              </a:xfrm>
              <a:custGeom>
                <a:avLst/>
                <a:gdLst/>
                <a:ahLst/>
                <a:cxnLst/>
                <a:rect l="l" t="t" r="r" b="b"/>
                <a:pathLst>
                  <a:path w="33774" h="92991">
                    <a:moveTo>
                      <a:pt x="0" y="0"/>
                    </a:moveTo>
                    <a:lnTo>
                      <a:pt x="33774" y="0"/>
                    </a:lnTo>
                    <a:lnTo>
                      <a:pt x="33774" y="92991"/>
                    </a:lnTo>
                    <a:lnTo>
                      <a:pt x="0" y="92991"/>
                    </a:lnTo>
                    <a:close/>
                  </a:path>
                </a:pathLst>
              </a:custGeom>
              <a:solidFill>
                <a:srgbClr val="00A3C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16865">
            <a:off x="16416273" y="-4022925"/>
            <a:ext cx="3398072" cy="33980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6A7">
                <a:alpha val="53725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152161" tIns="152161" rIns="152161" bIns="152161" rtlCol="0" anchor="ctr"/>
            <a:lstStyle/>
            <a:p>
              <a:pPr algn="ctr">
                <a:lnSpc>
                  <a:spcPts val="134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823953"/>
            <a:ext cx="11762048" cy="87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6186">
                <a:solidFill>
                  <a:srgbClr val="E76B4C"/>
                </a:solidFill>
                <a:latin typeface="Lato 1 Bold"/>
              </a:rPr>
              <a:t>AVAILABLE APPRENTICESHIPS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154217"/>
            <a:ext cx="16230600" cy="600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There are many different apprenticeship standards and career paths.</a:t>
            </a:r>
          </a:p>
          <a:p>
            <a:pPr>
              <a:lnSpc>
                <a:spcPts val="3850"/>
              </a:lnSpc>
            </a:pPr>
            <a:endParaRPr lang="en-US" sz="3500" dirty="0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Have a look here to explore all apprenticeship standards currently available or in development: </a:t>
            </a:r>
            <a:r>
              <a:rPr lang="en-US" sz="3500" u="sng" dirty="0">
                <a:solidFill>
                  <a:srgbClr val="004AAD"/>
                </a:solidFill>
                <a:latin typeface="DM Sans Bold"/>
                <a:hlinkClick r:id="rId2"/>
              </a:rPr>
              <a:t>https://www.instituteforapprenticeships.org/apprenticeship-standards/</a:t>
            </a:r>
            <a:r>
              <a:rPr lang="en-US" sz="3500" u="sng" dirty="0">
                <a:solidFill>
                  <a:srgbClr val="004AAD"/>
                </a:solidFill>
                <a:latin typeface="DM Sans Bold"/>
              </a:rPr>
              <a:t>  </a:t>
            </a:r>
          </a:p>
          <a:p>
            <a:pPr>
              <a:lnSpc>
                <a:spcPts val="3850"/>
              </a:lnSpc>
            </a:pPr>
            <a:endParaRPr lang="en-US" sz="3500" u="sng" dirty="0">
              <a:solidFill>
                <a:srgbClr val="004AAD"/>
              </a:solidFill>
              <a:latin typeface="DM Sans Bold"/>
            </a:endParaRPr>
          </a:p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000000"/>
                </a:solidFill>
                <a:latin typeface="DM Sans"/>
              </a:rPr>
              <a:t>(An Apprenticeship Standard is the ‘official’ </a:t>
            </a:r>
            <a:r>
              <a:rPr lang="en-US" sz="3500" dirty="0" err="1">
                <a:solidFill>
                  <a:srgbClr val="000000"/>
                </a:solidFill>
                <a:latin typeface="DM Sans"/>
              </a:rPr>
              <a:t>programme</a:t>
            </a:r>
            <a:r>
              <a:rPr lang="en-US" sz="3500" dirty="0">
                <a:solidFill>
                  <a:srgbClr val="000000"/>
                </a:solidFill>
                <a:latin typeface="DM Sans"/>
              </a:rPr>
              <a:t> that says what someone needs to show that they can do in order to qualify in that occupation.)</a:t>
            </a:r>
          </a:p>
          <a:p>
            <a:pPr>
              <a:lnSpc>
                <a:spcPts val="3850"/>
              </a:lnSpc>
            </a:pPr>
            <a:endParaRPr lang="en-US" sz="3500" dirty="0">
              <a:solidFill>
                <a:srgbClr val="000000"/>
              </a:solidFill>
              <a:latin typeface="DM Sans"/>
            </a:endParaRPr>
          </a:p>
          <a:p>
            <a:pPr>
              <a:lnSpc>
                <a:spcPts val="385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DM Sans Bold"/>
              </a:rPr>
              <a:t>Look here to see how they link together: </a:t>
            </a:r>
            <a:r>
              <a:rPr lang="en-US" sz="3500" u="sng" dirty="0">
                <a:solidFill>
                  <a:srgbClr val="004AAD"/>
                </a:solidFill>
                <a:latin typeface="DM Sans Bold"/>
                <a:hlinkClick r:id="rId3"/>
              </a:rPr>
              <a:t>https://occupational-maps.instituteforapprenticeships.org/</a:t>
            </a:r>
            <a:r>
              <a:rPr lang="en-US" sz="3500" u="sng" dirty="0">
                <a:solidFill>
                  <a:srgbClr val="004AAD"/>
                </a:solidFill>
                <a:latin typeface="DM Sans Bold"/>
              </a:rPr>
              <a:t>  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8479564"/>
            <a:ext cx="18288000" cy="1807436"/>
            <a:chOff x="0" y="0"/>
            <a:chExt cx="4816593" cy="4760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476033"/>
            </a:xfrm>
            <a:custGeom>
              <a:avLst/>
              <a:gdLst/>
              <a:ahLst/>
              <a:cxnLst/>
              <a:rect l="l" t="t" r="r" b="b"/>
              <a:pathLst>
                <a:path w="4816592" h="476033">
                  <a:moveTo>
                    <a:pt x="0" y="0"/>
                  </a:moveTo>
                  <a:lnTo>
                    <a:pt x="4816592" y="0"/>
                  </a:lnTo>
                  <a:lnTo>
                    <a:pt x="4816592" y="476033"/>
                  </a:lnTo>
                  <a:lnTo>
                    <a:pt x="0" y="476033"/>
                  </a:lnTo>
                  <a:close/>
                </a:path>
              </a:pathLst>
            </a:custGeom>
            <a:solidFill>
              <a:srgbClr val="E663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0" cap="rnd">
              <a:solidFill>
                <a:srgbClr val="E76B4C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83910" y="9435308"/>
            <a:ext cx="228754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ato 1"/>
              </a:rPr>
              <a:t>© Ben Rowland 2023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923475" y="2347058"/>
            <a:ext cx="14441051" cy="5592884"/>
            <a:chOff x="0" y="0"/>
            <a:chExt cx="19254734" cy="7457179"/>
          </a:xfrm>
        </p:grpSpPr>
        <p:sp>
          <p:nvSpPr>
            <p:cNvPr id="7" name="TextBox 7"/>
            <p:cNvSpPr txBox="1"/>
            <p:nvPr/>
          </p:nvSpPr>
          <p:spPr>
            <a:xfrm>
              <a:off x="3629998" y="76200"/>
              <a:ext cx="11994738" cy="1581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76"/>
                </a:lnSpc>
              </a:pPr>
              <a:r>
                <a:rPr lang="en-US" sz="8160">
                  <a:solidFill>
                    <a:srgbClr val="E76B4C"/>
                  </a:solidFill>
                  <a:latin typeface="Lato 1 Bold"/>
                </a:rPr>
                <a:t>ACTIVITY!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60529"/>
              <a:ext cx="19254734" cy="1639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5"/>
                </a:lnSpc>
              </a:pPr>
              <a:r>
                <a:rPr lang="en-US" sz="3500">
                  <a:solidFill>
                    <a:srgbClr val="E76B4C"/>
                  </a:solidFill>
                  <a:latin typeface="DM Sans Bold"/>
                </a:rPr>
                <a:t>WHAT OCCUPATIONS CAN YOU SEE YOURSELF DOING? (WHETHER THROUGH AN APPRENTICESHIP, UNI OR ANOTHER ROUTE)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643743" y="4111788"/>
              <a:ext cx="9967248" cy="3345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 algn="ctr">
                <a:lnSpc>
                  <a:spcPts val="7000"/>
                </a:lnSpc>
                <a:buFont typeface="Arial"/>
                <a:buChar char="•"/>
              </a:pPr>
              <a:r>
                <a:rPr lang="en-US" sz="3500">
                  <a:solidFill>
                    <a:srgbClr val="E76B4C"/>
                  </a:solidFill>
                  <a:latin typeface="DM Sans Bold"/>
                </a:rPr>
                <a:t>Research independently</a:t>
              </a:r>
            </a:p>
            <a:p>
              <a:pPr marL="755651" lvl="1" indent="-377825" algn="ctr">
                <a:lnSpc>
                  <a:spcPts val="7000"/>
                </a:lnSpc>
                <a:buFont typeface="Arial"/>
                <a:buChar char="•"/>
              </a:pPr>
              <a:r>
                <a:rPr lang="en-US" sz="3500">
                  <a:solidFill>
                    <a:srgbClr val="E76B4C"/>
                  </a:solidFill>
                  <a:latin typeface="DM Sans Bold"/>
                </a:rPr>
                <a:t>Discuss in pairs</a:t>
              </a:r>
            </a:p>
            <a:p>
              <a:pPr marL="755651" lvl="1" indent="-377825" algn="ctr">
                <a:lnSpc>
                  <a:spcPts val="7000"/>
                </a:lnSpc>
                <a:buFont typeface="Arial"/>
                <a:buChar char="•"/>
              </a:pPr>
              <a:r>
                <a:rPr lang="en-US" sz="3500">
                  <a:solidFill>
                    <a:srgbClr val="E76B4C"/>
                  </a:solidFill>
                  <a:latin typeface="DM Sans Bold"/>
                </a:rPr>
                <a:t>Share as a class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FE14A96462E4FA8AAD0FE42D14267" ma:contentTypeVersion="13" ma:contentTypeDescription="Create a new document." ma:contentTypeScope="" ma:versionID="e3d1ac33337c949fd3f86edf252c1e78">
  <xsd:schema xmlns:xsd="http://www.w3.org/2001/XMLSchema" xmlns:xs="http://www.w3.org/2001/XMLSchema" xmlns:p="http://schemas.microsoft.com/office/2006/metadata/properties" xmlns:ns2="ecc45cc2-b35f-49bb-8827-9da2e326d2cf" xmlns:ns3="7a80d8e1-7617-4db4-8f6f-14b93fd884f8" targetNamespace="http://schemas.microsoft.com/office/2006/metadata/properties" ma:root="true" ma:fieldsID="7e3d600cd6fe3a845133f7bbb791efe1" ns2:_="" ns3:_="">
    <xsd:import namespace="ecc45cc2-b35f-49bb-8827-9da2e326d2cf"/>
    <xsd:import namespace="7a80d8e1-7617-4db4-8f6f-14b93fd88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45cc2-b35f-49bb-8827-9da2e326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8302cd5-cec6-4c8e-a909-d78337021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0d8e1-7617-4db4-8f6f-14b93fd884f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9cf336f-3680-471f-89e2-d127f5cd186d}" ma:internalName="TaxCatchAll" ma:showField="CatchAllData" ma:web="7a80d8e1-7617-4db4-8f6f-14b93fd88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80d8e1-7617-4db4-8f6f-14b93fd884f8" xsi:nil="true"/>
    <lcf76f155ced4ddcb4097134ff3c332f xmlns="ecc45cc2-b35f-49bb-8827-9da2e326d2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BFFF41-37E1-4134-B565-41F311BC9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B692E-5DC4-4333-8969-E825324EE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c45cc2-b35f-49bb-8827-9da2e326d2cf"/>
    <ds:schemaRef ds:uri="7a80d8e1-7617-4db4-8f6f-14b93fd88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458A6-4F73-4C5D-9BC4-CD01B56D6744}">
  <ds:schemaRefs>
    <ds:schemaRef ds:uri="http://schemas.microsoft.com/office/2006/metadata/properties"/>
    <ds:schemaRef ds:uri="http://schemas.microsoft.com/office/infopath/2007/PartnerControls"/>
    <ds:schemaRef ds:uri="7a80d8e1-7617-4db4-8f6f-14b93fd884f8"/>
    <ds:schemaRef ds:uri="ecc45cc2-b35f-49bb-8827-9da2e326d2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 Lesson Plan 3 - Presentation Copy</dc:title>
  <cp:lastModifiedBy>Jennifer Lodge</cp:lastModifiedBy>
  <cp:revision>20</cp:revision>
  <dcterms:created xsi:type="dcterms:W3CDTF">2006-08-16T00:00:00Z</dcterms:created>
  <dcterms:modified xsi:type="dcterms:W3CDTF">2023-10-12T12:54:21Z</dcterms:modified>
  <dc:identifier>DAFwYfaZK-s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0x010100738FE14A96462E4FA8AAD0FE42D14267</vt:lpwstr>
  </property>
  <property fmtid="{D5CDD505-2E9C-101B-9397-08002B2CF9AE}" pid="3" name="MediaServiceImageTags">
    <vt:lpwstr/>
  </property>
</Properties>
</file>