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DM Sans" pitchFamily="2" charset="0"/>
      <p:regular r:id="rId19"/>
      <p:bold r:id="rId20"/>
      <p:italic r:id="rId21"/>
      <p:boldItalic r:id="rId22"/>
    </p:embeddedFont>
    <p:embeddedFont>
      <p:font typeface="DM Sans Bold" pitchFamily="2" charset="0"/>
      <p:regular r:id="rId23"/>
      <p:bold r:id="rId24"/>
    </p:embeddedFont>
    <p:embeddedFont>
      <p:font typeface="DM Sans Italics" panose="020B0604020202020204" charset="0"/>
      <p:regular r:id="rId25"/>
    </p:embeddedFont>
    <p:embeddedFont>
      <p:font typeface="Lato" panose="020F0502020204030203" pitchFamily="34" charset="0"/>
      <p:regular r:id="rId26"/>
      <p:bold r:id="rId27"/>
      <p:italic r:id="rId28"/>
      <p:boldItalic r:id="rId29"/>
    </p:embeddedFont>
    <p:embeddedFont>
      <p:font typeface="Lato Bold" panose="020F0502020204030203" pitchFamily="34" charset="0"/>
      <p:regular r:id="rId30"/>
      <p:bold r:id="rId31"/>
    </p:embeddedFont>
    <p:embeddedFont>
      <p:font typeface="Lato Bold Italics" panose="020B0604020202020204" charset="0"/>
      <p:regular r:id="rId32"/>
    </p:embeddedFont>
    <p:embeddedFont>
      <p:font typeface="Lato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93FDD-73B9-14A2-0301-206A81352DCC}" v="267" dt="2023-10-12T12:35:33.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9" Type="http://schemas.microsoft.com/office/2015/10/relationships/revisionInfo" Target="revisionInfo.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a Smith" userId="S::louisa@trotman.co.uk::ca9fbc5c-14e3-42e4-85fa-f3c5fb56c291" providerId="AD" clId="Web-{2AA93FDD-73B9-14A2-0301-206A81352DCC}"/>
    <pc:docChg chg="modSld">
      <pc:chgData name="Louisa Smith" userId="S::louisa@trotman.co.uk::ca9fbc5c-14e3-42e4-85fa-f3c5fb56c291" providerId="AD" clId="Web-{2AA93FDD-73B9-14A2-0301-206A81352DCC}" dt="2023-10-12T12:35:33.252" v="152" actId="20577"/>
      <pc:docMkLst>
        <pc:docMk/>
      </pc:docMkLst>
      <pc:sldChg chg="modSp">
        <pc:chgData name="Louisa Smith" userId="S::louisa@trotman.co.uk::ca9fbc5c-14e3-42e4-85fa-f3c5fb56c291" providerId="AD" clId="Web-{2AA93FDD-73B9-14A2-0301-206A81352DCC}" dt="2023-10-12T11:15:22.689" v="5" actId="20577"/>
        <pc:sldMkLst>
          <pc:docMk/>
          <pc:sldMk cId="0" sldId="257"/>
        </pc:sldMkLst>
        <pc:spChg chg="mod">
          <ac:chgData name="Louisa Smith" userId="S::louisa@trotman.co.uk::ca9fbc5c-14e3-42e4-85fa-f3c5fb56c291" providerId="AD" clId="Web-{2AA93FDD-73B9-14A2-0301-206A81352DCC}" dt="2023-10-12T11:15:22.689" v="5" actId="20577"/>
          <ac:spMkLst>
            <pc:docMk/>
            <pc:sldMk cId="0" sldId="257"/>
            <ac:spMk id="2" creationId="{00000000-0000-0000-0000-000000000000}"/>
          </ac:spMkLst>
        </pc:spChg>
      </pc:sldChg>
      <pc:sldChg chg="modSp">
        <pc:chgData name="Louisa Smith" userId="S::louisa@trotman.co.uk::ca9fbc5c-14e3-42e4-85fa-f3c5fb56c291" providerId="AD" clId="Web-{2AA93FDD-73B9-14A2-0301-206A81352DCC}" dt="2023-10-12T11:24:22.248" v="58" actId="20577"/>
        <pc:sldMkLst>
          <pc:docMk/>
          <pc:sldMk cId="0" sldId="259"/>
        </pc:sldMkLst>
        <pc:spChg chg="mod">
          <ac:chgData name="Louisa Smith" userId="S::louisa@trotman.co.uk::ca9fbc5c-14e3-42e4-85fa-f3c5fb56c291" providerId="AD" clId="Web-{2AA93FDD-73B9-14A2-0301-206A81352DCC}" dt="2023-10-12T11:20:28.164" v="23" actId="20577"/>
          <ac:spMkLst>
            <pc:docMk/>
            <pc:sldMk cId="0" sldId="259"/>
            <ac:spMk id="9" creationId="{00000000-0000-0000-0000-000000000000}"/>
          </ac:spMkLst>
        </pc:spChg>
        <pc:spChg chg="mod">
          <ac:chgData name="Louisa Smith" userId="S::louisa@trotman.co.uk::ca9fbc5c-14e3-42e4-85fa-f3c5fb56c291" providerId="AD" clId="Web-{2AA93FDD-73B9-14A2-0301-206A81352DCC}" dt="2023-10-12T11:20:45.165" v="24" actId="1076"/>
          <ac:spMkLst>
            <pc:docMk/>
            <pc:sldMk cId="0" sldId="259"/>
            <ac:spMk id="10" creationId="{00000000-0000-0000-0000-000000000000}"/>
          </ac:spMkLst>
        </pc:spChg>
        <pc:spChg chg="mod">
          <ac:chgData name="Louisa Smith" userId="S::louisa@trotman.co.uk::ca9fbc5c-14e3-42e4-85fa-f3c5fb56c291" providerId="AD" clId="Web-{2AA93FDD-73B9-14A2-0301-206A81352DCC}" dt="2023-10-12T11:18:06.317" v="14" actId="20577"/>
          <ac:spMkLst>
            <pc:docMk/>
            <pc:sldMk cId="0" sldId="259"/>
            <ac:spMk id="11" creationId="{00000000-0000-0000-0000-000000000000}"/>
          </ac:spMkLst>
        </pc:spChg>
        <pc:spChg chg="mod">
          <ac:chgData name="Louisa Smith" userId="S::louisa@trotman.co.uk::ca9fbc5c-14e3-42e4-85fa-f3c5fb56c291" providerId="AD" clId="Web-{2AA93FDD-73B9-14A2-0301-206A81352DCC}" dt="2023-10-12T11:24:22.248" v="58" actId="20577"/>
          <ac:spMkLst>
            <pc:docMk/>
            <pc:sldMk cId="0" sldId="259"/>
            <ac:spMk id="12" creationId="{00000000-0000-0000-0000-000000000000}"/>
          </ac:spMkLst>
        </pc:spChg>
        <pc:spChg chg="mod">
          <ac:chgData name="Louisa Smith" userId="S::louisa@trotman.co.uk::ca9fbc5c-14e3-42e4-85fa-f3c5fb56c291" providerId="AD" clId="Web-{2AA93FDD-73B9-14A2-0301-206A81352DCC}" dt="2023-10-12T11:16:41.316" v="6" actId="1076"/>
          <ac:spMkLst>
            <pc:docMk/>
            <pc:sldMk cId="0" sldId="259"/>
            <ac:spMk id="14" creationId="{00000000-0000-0000-0000-000000000000}"/>
          </ac:spMkLst>
        </pc:spChg>
        <pc:spChg chg="mod">
          <ac:chgData name="Louisa Smith" userId="S::louisa@trotman.co.uk::ca9fbc5c-14e3-42e4-85fa-f3c5fb56c291" providerId="AD" clId="Web-{2AA93FDD-73B9-14A2-0301-206A81352DCC}" dt="2023-10-12T11:22:49.511" v="53" actId="20577"/>
          <ac:spMkLst>
            <pc:docMk/>
            <pc:sldMk cId="0" sldId="259"/>
            <ac:spMk id="19" creationId="{00000000-0000-0000-0000-000000000000}"/>
          </ac:spMkLst>
        </pc:spChg>
        <pc:spChg chg="mod">
          <ac:chgData name="Louisa Smith" userId="S::louisa@trotman.co.uk::ca9fbc5c-14e3-42e4-85fa-f3c5fb56c291" providerId="AD" clId="Web-{2AA93FDD-73B9-14A2-0301-206A81352DCC}" dt="2023-10-12T11:22:31.433" v="50" actId="20577"/>
          <ac:spMkLst>
            <pc:docMk/>
            <pc:sldMk cId="0" sldId="259"/>
            <ac:spMk id="24" creationId="{00000000-0000-0000-0000-000000000000}"/>
          </ac:spMkLst>
        </pc:spChg>
        <pc:grpChg chg="ord">
          <ac:chgData name="Louisa Smith" userId="S::louisa@trotman.co.uk::ca9fbc5c-14e3-42e4-85fa-f3c5fb56c291" providerId="AD" clId="Web-{2AA93FDD-73B9-14A2-0301-206A81352DCC}" dt="2023-10-12T11:16:49.894" v="7"/>
          <ac:grpSpMkLst>
            <pc:docMk/>
            <pc:sldMk cId="0" sldId="259"/>
            <ac:grpSpMk id="13" creationId="{00000000-0000-0000-0000-000000000000}"/>
          </ac:grpSpMkLst>
        </pc:grpChg>
      </pc:sldChg>
      <pc:sldChg chg="modSp">
        <pc:chgData name="Louisa Smith" userId="S::louisa@trotman.co.uk::ca9fbc5c-14e3-42e4-85fa-f3c5fb56c291" providerId="AD" clId="Web-{2AA93FDD-73B9-14A2-0301-206A81352DCC}" dt="2023-10-12T11:27:14.486" v="62" actId="20577"/>
        <pc:sldMkLst>
          <pc:docMk/>
          <pc:sldMk cId="0" sldId="260"/>
        </pc:sldMkLst>
        <pc:spChg chg="mod">
          <ac:chgData name="Louisa Smith" userId="S::louisa@trotman.co.uk::ca9fbc5c-14e3-42e4-85fa-f3c5fb56c291" providerId="AD" clId="Web-{2AA93FDD-73B9-14A2-0301-206A81352DCC}" dt="2023-10-12T11:27:14.486" v="62" actId="20577"/>
          <ac:spMkLst>
            <pc:docMk/>
            <pc:sldMk cId="0" sldId="260"/>
            <ac:spMk id="8" creationId="{00000000-0000-0000-0000-000000000000}"/>
          </ac:spMkLst>
        </pc:spChg>
      </pc:sldChg>
      <pc:sldChg chg="modSp">
        <pc:chgData name="Louisa Smith" userId="S::louisa@trotman.co.uk::ca9fbc5c-14e3-42e4-85fa-f3c5fb56c291" providerId="AD" clId="Web-{2AA93FDD-73B9-14A2-0301-206A81352DCC}" dt="2023-10-12T11:42:07.881" v="120" actId="1076"/>
        <pc:sldMkLst>
          <pc:docMk/>
          <pc:sldMk cId="0" sldId="261"/>
        </pc:sldMkLst>
        <pc:spChg chg="mod">
          <ac:chgData name="Louisa Smith" userId="S::louisa@trotman.co.uk::ca9fbc5c-14e3-42e4-85fa-f3c5fb56c291" providerId="AD" clId="Web-{2AA93FDD-73B9-14A2-0301-206A81352DCC}" dt="2023-10-12T11:35:05.544" v="107" actId="14100"/>
          <ac:spMkLst>
            <pc:docMk/>
            <pc:sldMk cId="0" sldId="261"/>
            <ac:spMk id="30" creationId="{00000000-0000-0000-0000-000000000000}"/>
          </ac:spMkLst>
        </pc:spChg>
        <pc:spChg chg="mod">
          <ac:chgData name="Louisa Smith" userId="S::louisa@trotman.co.uk::ca9fbc5c-14e3-42e4-85fa-f3c5fb56c291" providerId="AD" clId="Web-{2AA93FDD-73B9-14A2-0301-206A81352DCC}" dt="2023-10-12T11:35:57.904" v="113" actId="14100"/>
          <ac:spMkLst>
            <pc:docMk/>
            <pc:sldMk cId="0" sldId="261"/>
            <ac:spMk id="31" creationId="{00000000-0000-0000-0000-000000000000}"/>
          </ac:spMkLst>
        </pc:spChg>
        <pc:spChg chg="mod">
          <ac:chgData name="Louisa Smith" userId="S::louisa@trotman.co.uk::ca9fbc5c-14e3-42e4-85fa-f3c5fb56c291" providerId="AD" clId="Web-{2AA93FDD-73B9-14A2-0301-206A81352DCC}" dt="2023-10-12T11:30:57.991" v="97" actId="1076"/>
          <ac:spMkLst>
            <pc:docMk/>
            <pc:sldMk cId="0" sldId="261"/>
            <ac:spMk id="45" creationId="{00000000-0000-0000-0000-000000000000}"/>
          </ac:spMkLst>
        </pc:spChg>
        <pc:spChg chg="mod">
          <ac:chgData name="Louisa Smith" userId="S::louisa@trotman.co.uk::ca9fbc5c-14e3-42e4-85fa-f3c5fb56c291" providerId="AD" clId="Web-{2AA93FDD-73B9-14A2-0301-206A81352DCC}" dt="2023-10-12T11:31:03.444" v="98" actId="1076"/>
          <ac:spMkLst>
            <pc:docMk/>
            <pc:sldMk cId="0" sldId="261"/>
            <ac:spMk id="47" creationId="{00000000-0000-0000-0000-000000000000}"/>
          </ac:spMkLst>
        </pc:spChg>
        <pc:spChg chg="mod">
          <ac:chgData name="Louisa Smith" userId="S::louisa@trotman.co.uk::ca9fbc5c-14e3-42e4-85fa-f3c5fb56c291" providerId="AD" clId="Web-{2AA93FDD-73B9-14A2-0301-206A81352DCC}" dt="2023-10-12T11:41:32.584" v="119" actId="20577"/>
          <ac:spMkLst>
            <pc:docMk/>
            <pc:sldMk cId="0" sldId="261"/>
            <ac:spMk id="51" creationId="{00000000-0000-0000-0000-000000000000}"/>
          </ac:spMkLst>
        </pc:spChg>
        <pc:grpChg chg="mod ord">
          <ac:chgData name="Louisa Smith" userId="S::louisa@trotman.co.uk::ca9fbc5c-14e3-42e4-85fa-f3c5fb56c291" providerId="AD" clId="Web-{2AA93FDD-73B9-14A2-0301-206A81352DCC}" dt="2023-10-12T11:42:07.881" v="120" actId="1076"/>
          <ac:grpSpMkLst>
            <pc:docMk/>
            <pc:sldMk cId="0" sldId="261"/>
            <ac:grpSpMk id="32" creationId="{00000000-0000-0000-0000-000000000000}"/>
          </ac:grpSpMkLst>
        </pc:grpChg>
        <pc:grpChg chg="mod">
          <ac:chgData name="Louisa Smith" userId="S::louisa@trotman.co.uk::ca9fbc5c-14e3-42e4-85fa-f3c5fb56c291" providerId="AD" clId="Web-{2AA93FDD-73B9-14A2-0301-206A81352DCC}" dt="2023-10-12T11:30:10.990" v="92" actId="14100"/>
          <ac:grpSpMkLst>
            <pc:docMk/>
            <pc:sldMk cId="0" sldId="261"/>
            <ac:grpSpMk id="44" creationId="{00000000-0000-0000-0000-000000000000}"/>
          </ac:grpSpMkLst>
        </pc:grpChg>
      </pc:sldChg>
      <pc:sldChg chg="modSp">
        <pc:chgData name="Louisa Smith" userId="S::louisa@trotman.co.uk::ca9fbc5c-14e3-42e4-85fa-f3c5fb56c291" providerId="AD" clId="Web-{2AA93FDD-73B9-14A2-0301-206A81352DCC}" dt="2023-10-12T11:56:09.119" v="133" actId="14100"/>
        <pc:sldMkLst>
          <pc:docMk/>
          <pc:sldMk cId="0" sldId="263"/>
        </pc:sldMkLst>
        <pc:spChg chg="mod">
          <ac:chgData name="Louisa Smith" userId="S::louisa@trotman.co.uk::ca9fbc5c-14e3-42e4-85fa-f3c5fb56c291" providerId="AD" clId="Web-{2AA93FDD-73B9-14A2-0301-206A81352DCC}" dt="2023-10-12T11:45:36.386" v="125" actId="20577"/>
          <ac:spMkLst>
            <pc:docMk/>
            <pc:sldMk cId="0" sldId="263"/>
            <ac:spMk id="29" creationId="{00000000-0000-0000-0000-000000000000}"/>
          </ac:spMkLst>
        </pc:spChg>
        <pc:spChg chg="mod">
          <ac:chgData name="Louisa Smith" userId="S::louisa@trotman.co.uk::ca9fbc5c-14e3-42e4-85fa-f3c5fb56c291" providerId="AD" clId="Web-{2AA93FDD-73B9-14A2-0301-206A81352DCC}" dt="2023-10-12T11:54:26.570" v="128" actId="20577"/>
          <ac:spMkLst>
            <pc:docMk/>
            <pc:sldMk cId="0" sldId="263"/>
            <ac:spMk id="34" creationId="{00000000-0000-0000-0000-000000000000}"/>
          </ac:spMkLst>
        </pc:spChg>
        <pc:spChg chg="mod">
          <ac:chgData name="Louisa Smith" userId="S::louisa@trotman.co.uk::ca9fbc5c-14e3-42e4-85fa-f3c5fb56c291" providerId="AD" clId="Web-{2AA93FDD-73B9-14A2-0301-206A81352DCC}" dt="2023-10-12T11:56:09.119" v="133" actId="14100"/>
          <ac:spMkLst>
            <pc:docMk/>
            <pc:sldMk cId="0" sldId="263"/>
            <ac:spMk id="35" creationId="{00000000-0000-0000-0000-000000000000}"/>
          </ac:spMkLst>
        </pc:spChg>
        <pc:spChg chg="mod">
          <ac:chgData name="Louisa Smith" userId="S::louisa@trotman.co.uk::ca9fbc5c-14e3-42e4-85fa-f3c5fb56c291" providerId="AD" clId="Web-{2AA93FDD-73B9-14A2-0301-206A81352DCC}" dt="2023-10-12T11:56:06.009" v="132" actId="20577"/>
          <ac:spMkLst>
            <pc:docMk/>
            <pc:sldMk cId="0" sldId="263"/>
            <ac:spMk id="39" creationId="{00000000-0000-0000-0000-000000000000}"/>
          </ac:spMkLst>
        </pc:spChg>
      </pc:sldChg>
      <pc:sldChg chg="modSp">
        <pc:chgData name="Louisa Smith" userId="S::louisa@trotman.co.uk::ca9fbc5c-14e3-42e4-85fa-f3c5fb56c291" providerId="AD" clId="Web-{2AA93FDD-73B9-14A2-0301-206A81352DCC}" dt="2023-10-12T12:33:06.655" v="143" actId="20577"/>
        <pc:sldMkLst>
          <pc:docMk/>
          <pc:sldMk cId="0" sldId="264"/>
        </pc:sldMkLst>
        <pc:spChg chg="mod">
          <ac:chgData name="Louisa Smith" userId="S::louisa@trotman.co.uk::ca9fbc5c-14e3-42e4-85fa-f3c5fb56c291" providerId="AD" clId="Web-{2AA93FDD-73B9-14A2-0301-206A81352DCC}" dt="2023-10-12T12:33:06.655" v="143" actId="20577"/>
          <ac:spMkLst>
            <pc:docMk/>
            <pc:sldMk cId="0" sldId="264"/>
            <ac:spMk id="19" creationId="{00000000-0000-0000-0000-000000000000}"/>
          </ac:spMkLst>
        </pc:spChg>
      </pc:sldChg>
      <pc:sldChg chg="modSp">
        <pc:chgData name="Louisa Smith" userId="S::louisa@trotman.co.uk::ca9fbc5c-14e3-42e4-85fa-f3c5fb56c291" providerId="AD" clId="Web-{2AA93FDD-73B9-14A2-0301-206A81352DCC}" dt="2023-10-12T12:35:33.252" v="152" actId="20577"/>
        <pc:sldMkLst>
          <pc:docMk/>
          <pc:sldMk cId="0" sldId="265"/>
        </pc:sldMkLst>
        <pc:spChg chg="mod">
          <ac:chgData name="Louisa Smith" userId="S::louisa@trotman.co.uk::ca9fbc5c-14e3-42e4-85fa-f3c5fb56c291" providerId="AD" clId="Web-{2AA93FDD-73B9-14A2-0301-206A81352DCC}" dt="2023-10-12T11:59:46.014" v="138" actId="20577"/>
          <ac:spMkLst>
            <pc:docMk/>
            <pc:sldMk cId="0" sldId="265"/>
            <ac:spMk id="13" creationId="{00000000-0000-0000-0000-000000000000}"/>
          </ac:spMkLst>
        </pc:spChg>
        <pc:spChg chg="mod">
          <ac:chgData name="Louisa Smith" userId="S::louisa@trotman.co.uk::ca9fbc5c-14e3-42e4-85fa-f3c5fb56c291" providerId="AD" clId="Web-{2AA93FDD-73B9-14A2-0301-206A81352DCC}" dt="2023-10-12T12:35:33.252" v="152" actId="20577"/>
          <ac:spMkLst>
            <pc:docMk/>
            <pc:sldMk cId="0" sldId="265"/>
            <ac:spMk id="22" creationId="{00000000-0000-0000-0000-000000000000}"/>
          </ac:spMkLst>
        </pc:spChg>
        <pc:grpChg chg="ord">
          <ac:chgData name="Louisa Smith" userId="S::louisa@trotman.co.uk::ca9fbc5c-14e3-42e4-85fa-f3c5fb56c291" providerId="AD" clId="Web-{2AA93FDD-73B9-14A2-0301-206A81352DCC}" dt="2023-10-12T11:59:32.483" v="134"/>
          <ac:grpSpMkLst>
            <pc:docMk/>
            <pc:sldMk cId="0" sldId="265"/>
            <ac:grpSpMk id="24"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amzn.eu/d/2CToeX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090020"/>
            <a:ext cx="18288000" cy="2196980"/>
          </a:xfrm>
          <a:custGeom>
            <a:avLst/>
            <a:gdLst/>
            <a:ahLst/>
            <a:cxnLst/>
            <a:rect l="l" t="t" r="r" b="b"/>
            <a:pathLst>
              <a:path w="18288000" h="2196980">
                <a:moveTo>
                  <a:pt x="0" y="0"/>
                </a:moveTo>
                <a:lnTo>
                  <a:pt x="18288000" y="0"/>
                </a:lnTo>
                <a:lnTo>
                  <a:pt x="18288000" y="2196980"/>
                </a:lnTo>
                <a:lnTo>
                  <a:pt x="0" y="2196980"/>
                </a:lnTo>
                <a:lnTo>
                  <a:pt x="0" y="0"/>
                </a:lnTo>
                <a:close/>
              </a:path>
            </a:pathLst>
          </a:custGeom>
          <a:blipFill>
            <a:blip r:embed="rId2"/>
            <a:stretch>
              <a:fillRect l="-4578" t="-177974" r="-4578" b="-630665"/>
            </a:stretch>
          </a:blipFill>
        </p:spPr>
      </p:sp>
      <p:sp>
        <p:nvSpPr>
          <p:cNvPr id="3" name="Freeform 3"/>
          <p:cNvSpPr/>
          <p:nvPr/>
        </p:nvSpPr>
        <p:spPr>
          <a:xfrm>
            <a:off x="0" y="0"/>
            <a:ext cx="18288000" cy="2197724"/>
          </a:xfrm>
          <a:custGeom>
            <a:avLst/>
            <a:gdLst/>
            <a:ahLst/>
            <a:cxnLst/>
            <a:rect l="l" t="t" r="r" b="b"/>
            <a:pathLst>
              <a:path w="18288000" h="2197724">
                <a:moveTo>
                  <a:pt x="0" y="0"/>
                </a:moveTo>
                <a:lnTo>
                  <a:pt x="18288000" y="0"/>
                </a:lnTo>
                <a:lnTo>
                  <a:pt x="18288000" y="2197724"/>
                </a:lnTo>
                <a:lnTo>
                  <a:pt x="0" y="2197724"/>
                </a:lnTo>
                <a:lnTo>
                  <a:pt x="0" y="0"/>
                </a:lnTo>
                <a:close/>
              </a:path>
            </a:pathLst>
          </a:custGeom>
          <a:blipFill>
            <a:blip r:embed="rId2"/>
            <a:stretch>
              <a:fillRect l="-7668" t="-633391" r="-10379" b="-248928"/>
            </a:stretch>
          </a:blipFill>
        </p:spPr>
      </p:sp>
      <p:sp>
        <p:nvSpPr>
          <p:cNvPr id="4" name="Freeform 4"/>
          <p:cNvSpPr/>
          <p:nvPr/>
        </p:nvSpPr>
        <p:spPr>
          <a:xfrm>
            <a:off x="781050" y="5580154"/>
            <a:ext cx="3031411" cy="4426475"/>
          </a:xfrm>
          <a:custGeom>
            <a:avLst/>
            <a:gdLst/>
            <a:ahLst/>
            <a:cxnLst/>
            <a:rect l="l" t="t" r="r" b="b"/>
            <a:pathLst>
              <a:path w="3031411" h="4426475">
                <a:moveTo>
                  <a:pt x="0" y="0"/>
                </a:moveTo>
                <a:lnTo>
                  <a:pt x="3031411" y="0"/>
                </a:lnTo>
                <a:lnTo>
                  <a:pt x="3031411" y="4426475"/>
                </a:lnTo>
                <a:lnTo>
                  <a:pt x="0" y="4426475"/>
                </a:lnTo>
                <a:lnTo>
                  <a:pt x="0" y="0"/>
                </a:lnTo>
                <a:close/>
              </a:path>
            </a:pathLst>
          </a:custGeom>
          <a:blipFill>
            <a:blip r:embed="rId3"/>
            <a:stretch>
              <a:fillRect/>
            </a:stretch>
          </a:blipFill>
        </p:spPr>
      </p:sp>
      <p:sp>
        <p:nvSpPr>
          <p:cNvPr id="5" name="TextBox 5"/>
          <p:cNvSpPr txBox="1"/>
          <p:nvPr/>
        </p:nvSpPr>
        <p:spPr>
          <a:xfrm>
            <a:off x="2790803" y="4663271"/>
            <a:ext cx="12706394" cy="1603697"/>
          </a:xfrm>
          <a:prstGeom prst="rect">
            <a:avLst/>
          </a:prstGeom>
        </p:spPr>
        <p:txBody>
          <a:bodyPr lIns="0" tIns="0" rIns="0" bIns="0" rtlCol="0" anchor="t">
            <a:spAutoFit/>
          </a:bodyPr>
          <a:lstStyle/>
          <a:p>
            <a:pPr algn="ctr">
              <a:lnSpc>
                <a:spcPts val="6504"/>
              </a:lnSpc>
              <a:spcBef>
                <a:spcPct val="0"/>
              </a:spcBef>
            </a:pPr>
            <a:r>
              <a:rPr lang="en-US" sz="4646">
                <a:solidFill>
                  <a:srgbClr val="000000"/>
                </a:solidFill>
                <a:latin typeface="DM Sans Bold"/>
              </a:rPr>
              <a:t>UNDERSTANDING APPRENTICESHIPS</a:t>
            </a:r>
          </a:p>
          <a:p>
            <a:pPr algn="ctr">
              <a:lnSpc>
                <a:spcPts val="6504"/>
              </a:lnSpc>
              <a:spcBef>
                <a:spcPct val="0"/>
              </a:spcBef>
            </a:pPr>
            <a:r>
              <a:rPr lang="en-US" sz="4646">
                <a:solidFill>
                  <a:srgbClr val="000000"/>
                </a:solidFill>
                <a:latin typeface="DM Sans Bold"/>
              </a:rPr>
              <a:t>A Student’s Guide</a:t>
            </a:r>
          </a:p>
        </p:txBody>
      </p:sp>
      <p:sp>
        <p:nvSpPr>
          <p:cNvPr id="6" name="TextBox 6"/>
          <p:cNvSpPr txBox="1"/>
          <p:nvPr/>
        </p:nvSpPr>
        <p:spPr>
          <a:xfrm>
            <a:off x="3270582" y="6581293"/>
            <a:ext cx="11746837" cy="854860"/>
          </a:xfrm>
          <a:prstGeom prst="rect">
            <a:avLst/>
          </a:prstGeom>
        </p:spPr>
        <p:txBody>
          <a:bodyPr lIns="0" tIns="0" rIns="0" bIns="0" rtlCol="0" anchor="t">
            <a:spAutoFit/>
          </a:bodyPr>
          <a:lstStyle/>
          <a:p>
            <a:pPr algn="ctr">
              <a:lnSpc>
                <a:spcPts val="6943"/>
              </a:lnSpc>
              <a:spcBef>
                <a:spcPct val="0"/>
              </a:spcBef>
            </a:pPr>
            <a:r>
              <a:rPr lang="en-US" sz="4959">
                <a:solidFill>
                  <a:srgbClr val="E76B4C"/>
                </a:solidFill>
                <a:latin typeface="Lato Bold"/>
              </a:rPr>
              <a:t>Lesson 2: What an Apprenticeship Is</a:t>
            </a:r>
          </a:p>
        </p:txBody>
      </p:sp>
      <p:sp>
        <p:nvSpPr>
          <p:cNvPr id="7" name="TextBox 7"/>
          <p:cNvSpPr txBox="1"/>
          <p:nvPr/>
        </p:nvSpPr>
        <p:spPr>
          <a:xfrm>
            <a:off x="5583734" y="2746072"/>
            <a:ext cx="7120533" cy="1580934"/>
          </a:xfrm>
          <a:prstGeom prst="rect">
            <a:avLst/>
          </a:prstGeom>
        </p:spPr>
        <p:txBody>
          <a:bodyPr lIns="0" tIns="0" rIns="0" bIns="0" rtlCol="0" anchor="t">
            <a:spAutoFit/>
          </a:bodyPr>
          <a:lstStyle/>
          <a:p>
            <a:pPr algn="ctr">
              <a:lnSpc>
                <a:spcPts val="6943"/>
              </a:lnSpc>
              <a:spcBef>
                <a:spcPct val="0"/>
              </a:spcBef>
            </a:pPr>
            <a:r>
              <a:rPr lang="en-US" sz="4959">
                <a:solidFill>
                  <a:srgbClr val="E6634D"/>
                </a:solidFill>
                <a:latin typeface="Lato Bold"/>
              </a:rPr>
              <a:t>Supplementary materials </a:t>
            </a:r>
          </a:p>
          <a:p>
            <a:pPr algn="ctr">
              <a:lnSpc>
                <a:spcPts val="5680"/>
              </a:lnSpc>
              <a:spcBef>
                <a:spcPct val="0"/>
              </a:spcBef>
            </a:pPr>
            <a:r>
              <a:rPr lang="en-US" sz="4057">
                <a:solidFill>
                  <a:srgbClr val="000000"/>
                </a:solidFill>
                <a:latin typeface="Lato Bold"/>
              </a:rPr>
              <a:t>for students</a:t>
            </a:r>
          </a:p>
        </p:txBody>
      </p:sp>
      <p:sp>
        <p:nvSpPr>
          <p:cNvPr id="8" name="Freeform 8"/>
          <p:cNvSpPr/>
          <p:nvPr/>
        </p:nvSpPr>
        <p:spPr>
          <a:xfrm rot="-10800000">
            <a:off x="12928184" y="-216316"/>
            <a:ext cx="5580154" cy="5580154"/>
          </a:xfrm>
          <a:custGeom>
            <a:avLst/>
            <a:gdLst/>
            <a:ahLst/>
            <a:cxnLst/>
            <a:rect l="l" t="t" r="r" b="b"/>
            <a:pathLst>
              <a:path w="5580154" h="5580154">
                <a:moveTo>
                  <a:pt x="0" y="0"/>
                </a:moveTo>
                <a:lnTo>
                  <a:pt x="5580154" y="0"/>
                </a:lnTo>
                <a:lnTo>
                  <a:pt x="5580154" y="5580154"/>
                </a:lnTo>
                <a:lnTo>
                  <a:pt x="0" y="558015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9" name="TextBox 9"/>
          <p:cNvSpPr txBox="1"/>
          <p:nvPr/>
        </p:nvSpPr>
        <p:spPr>
          <a:xfrm rot="2700000">
            <a:off x="14642406" y="923850"/>
            <a:ext cx="3863578" cy="1816557"/>
          </a:xfrm>
          <a:prstGeom prst="rect">
            <a:avLst/>
          </a:prstGeom>
        </p:spPr>
        <p:txBody>
          <a:bodyPr lIns="0" tIns="0" rIns="0" bIns="0" rtlCol="0" anchor="t">
            <a:spAutoFit/>
          </a:bodyPr>
          <a:lstStyle/>
          <a:p>
            <a:pPr algn="ctr">
              <a:lnSpc>
                <a:spcPts val="7306"/>
              </a:lnSpc>
              <a:spcBef>
                <a:spcPct val="0"/>
              </a:spcBef>
            </a:pPr>
            <a:r>
              <a:rPr lang="en-US" sz="5219">
                <a:solidFill>
                  <a:srgbClr val="000000"/>
                </a:solidFill>
                <a:latin typeface="Lato Bold"/>
              </a:rPr>
              <a:t>TEACHER COPY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4"/>
          <p:cNvGrpSpPr/>
          <p:nvPr/>
        </p:nvGrpSpPr>
        <p:grpSpPr>
          <a:xfrm>
            <a:off x="1469968" y="873429"/>
            <a:ext cx="15789332" cy="8655461"/>
            <a:chOff x="0" y="0"/>
            <a:chExt cx="3257773" cy="1785859"/>
          </a:xfrm>
        </p:grpSpPr>
        <p:sp>
          <p:nvSpPr>
            <p:cNvPr id="25" name="Freeform 25"/>
            <p:cNvSpPr/>
            <p:nvPr/>
          </p:nvSpPr>
          <p:spPr>
            <a:xfrm>
              <a:off x="0" y="0"/>
              <a:ext cx="3257772" cy="1785859"/>
            </a:xfrm>
            <a:custGeom>
              <a:avLst/>
              <a:gdLst/>
              <a:ahLst/>
              <a:cxnLst/>
              <a:rect l="l" t="t" r="r" b="b"/>
              <a:pathLst>
                <a:path w="3257772" h="1785859">
                  <a:moveTo>
                    <a:pt x="0" y="0"/>
                  </a:moveTo>
                  <a:lnTo>
                    <a:pt x="3257772" y="0"/>
                  </a:lnTo>
                  <a:lnTo>
                    <a:pt x="3257772" y="1785859"/>
                  </a:lnTo>
                  <a:lnTo>
                    <a:pt x="0" y="1785859"/>
                  </a:lnTo>
                  <a:close/>
                </a:path>
              </a:pathLst>
            </a:custGeom>
            <a:solidFill>
              <a:srgbClr val="000000">
                <a:alpha val="0"/>
              </a:srgbClr>
            </a:solidFill>
            <a:ln w="57150" cap="sq">
              <a:solidFill>
                <a:srgbClr val="FBC900"/>
              </a:solidFill>
              <a:prstDash val="solid"/>
              <a:miter/>
            </a:ln>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 name="Group 2"/>
          <p:cNvGrpSpPr/>
          <p:nvPr/>
        </p:nvGrpSpPr>
        <p:grpSpPr>
          <a:xfrm>
            <a:off x="1469968" y="873429"/>
            <a:ext cx="15789332" cy="7879951"/>
            <a:chOff x="0" y="0"/>
            <a:chExt cx="21052443" cy="10506601"/>
          </a:xfrm>
        </p:grpSpPr>
        <p:grpSp>
          <p:nvGrpSpPr>
            <p:cNvPr id="3" name="Group 3"/>
            <p:cNvGrpSpPr/>
            <p:nvPr/>
          </p:nvGrpSpPr>
          <p:grpSpPr>
            <a:xfrm>
              <a:off x="0" y="0"/>
              <a:ext cx="21052443" cy="1881136"/>
              <a:chOff x="0" y="0"/>
              <a:chExt cx="4816593" cy="430386"/>
            </a:xfrm>
          </p:grpSpPr>
          <p:sp>
            <p:nvSpPr>
              <p:cNvPr id="4" name="Freeform 4"/>
              <p:cNvSpPr/>
              <p:nvPr/>
            </p:nvSpPr>
            <p:spPr>
              <a:xfrm>
                <a:off x="0" y="0"/>
                <a:ext cx="4816592" cy="430386"/>
              </a:xfrm>
              <a:custGeom>
                <a:avLst/>
                <a:gdLst/>
                <a:ahLst/>
                <a:cxnLst/>
                <a:rect l="l" t="t" r="r" b="b"/>
                <a:pathLst>
                  <a:path w="4816592" h="430386">
                    <a:moveTo>
                      <a:pt x="0" y="0"/>
                    </a:moveTo>
                    <a:lnTo>
                      <a:pt x="4816592" y="0"/>
                    </a:lnTo>
                    <a:lnTo>
                      <a:pt x="4816592" y="430386"/>
                    </a:lnTo>
                    <a:lnTo>
                      <a:pt x="0" y="430386"/>
                    </a:lnTo>
                    <a:close/>
                  </a:path>
                </a:pathLst>
              </a:custGeom>
              <a:solidFill>
                <a:srgbClr val="E6634D"/>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pPr>
                <a:endParaRPr/>
              </a:p>
            </p:txBody>
          </p:sp>
        </p:grpSp>
        <p:grpSp>
          <p:nvGrpSpPr>
            <p:cNvPr id="6" name="Group 6"/>
            <p:cNvGrpSpPr/>
            <p:nvPr/>
          </p:nvGrpSpPr>
          <p:grpSpPr>
            <a:xfrm>
              <a:off x="845818" y="2685334"/>
              <a:ext cx="8432700" cy="6982274"/>
              <a:chOff x="0" y="0"/>
              <a:chExt cx="1929319" cy="1597476"/>
            </a:xfrm>
          </p:grpSpPr>
          <p:sp>
            <p:nvSpPr>
              <p:cNvPr id="7" name="Freeform 7"/>
              <p:cNvSpPr/>
              <p:nvPr/>
            </p:nvSpPr>
            <p:spPr>
              <a:xfrm>
                <a:off x="0" y="0"/>
                <a:ext cx="1929319" cy="1597476"/>
              </a:xfrm>
              <a:custGeom>
                <a:avLst/>
                <a:gdLst/>
                <a:ahLst/>
                <a:cxnLst/>
                <a:rect l="l" t="t" r="r" b="b"/>
                <a:pathLst>
                  <a:path w="1929319" h="1597476">
                    <a:moveTo>
                      <a:pt x="0" y="0"/>
                    </a:moveTo>
                    <a:lnTo>
                      <a:pt x="1929319" y="0"/>
                    </a:lnTo>
                    <a:lnTo>
                      <a:pt x="1929319" y="1597476"/>
                    </a:lnTo>
                    <a:lnTo>
                      <a:pt x="0" y="1597476"/>
                    </a:lnTo>
                    <a:close/>
                  </a:path>
                </a:pathLst>
              </a:custGeom>
              <a:solidFill>
                <a:srgbClr val="000000">
                  <a:alpha val="0"/>
                </a:srgbClr>
              </a:solidFill>
              <a:ln w="38100" cap="sq">
                <a:solidFill>
                  <a:srgbClr val="00BF63"/>
                </a:solidFill>
                <a:prstDash val="solid"/>
                <a:miter/>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pPr>
                <a:endParaRPr/>
              </a:p>
            </p:txBody>
          </p:sp>
        </p:grpSp>
        <p:grpSp>
          <p:nvGrpSpPr>
            <p:cNvPr id="9" name="Group 9"/>
            <p:cNvGrpSpPr/>
            <p:nvPr/>
          </p:nvGrpSpPr>
          <p:grpSpPr>
            <a:xfrm>
              <a:off x="1193751" y="2420716"/>
              <a:ext cx="3868418" cy="584059"/>
              <a:chOff x="0" y="0"/>
              <a:chExt cx="885056" cy="133627"/>
            </a:xfrm>
          </p:grpSpPr>
          <p:sp>
            <p:nvSpPr>
              <p:cNvPr id="10" name="Freeform 10"/>
              <p:cNvSpPr/>
              <p:nvPr/>
            </p:nvSpPr>
            <p:spPr>
              <a:xfrm>
                <a:off x="0" y="0"/>
                <a:ext cx="885056" cy="133627"/>
              </a:xfrm>
              <a:custGeom>
                <a:avLst/>
                <a:gdLst/>
                <a:ahLst/>
                <a:cxnLst/>
                <a:rect l="l" t="t" r="r" b="b"/>
                <a:pathLst>
                  <a:path w="885056" h="133627">
                    <a:moveTo>
                      <a:pt x="0" y="0"/>
                    </a:moveTo>
                    <a:lnTo>
                      <a:pt x="885056" y="0"/>
                    </a:lnTo>
                    <a:lnTo>
                      <a:pt x="885056" y="133627"/>
                    </a:lnTo>
                    <a:lnTo>
                      <a:pt x="0" y="133627"/>
                    </a:lnTo>
                    <a:close/>
                  </a:path>
                </a:pathLst>
              </a:custGeom>
              <a:solidFill>
                <a:srgbClr val="FFFFFF"/>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60"/>
                  </a:lnSpc>
                </a:pPr>
                <a:endParaRPr/>
              </a:p>
            </p:txBody>
          </p:sp>
        </p:grpSp>
        <p:sp>
          <p:nvSpPr>
            <p:cNvPr id="12" name="TextBox 12"/>
            <p:cNvSpPr txBox="1"/>
            <p:nvPr/>
          </p:nvSpPr>
          <p:spPr>
            <a:xfrm>
              <a:off x="1489801" y="2471221"/>
              <a:ext cx="5179594" cy="522590"/>
            </a:xfrm>
            <a:prstGeom prst="rect">
              <a:avLst/>
            </a:prstGeom>
          </p:spPr>
          <p:txBody>
            <a:bodyPr lIns="0" tIns="0" rIns="0" bIns="0" rtlCol="0" anchor="t">
              <a:spAutoFit/>
            </a:bodyPr>
            <a:lstStyle/>
            <a:p>
              <a:pPr>
                <a:lnSpc>
                  <a:spcPts val="3039"/>
                </a:lnSpc>
                <a:spcBef>
                  <a:spcPct val="0"/>
                </a:spcBef>
              </a:pPr>
              <a:r>
                <a:rPr lang="en-US" sz="2762">
                  <a:solidFill>
                    <a:srgbClr val="00BF63"/>
                  </a:solidFill>
                  <a:latin typeface="DM Sans"/>
                </a:rPr>
                <a:t>POSSIBLE PROS</a:t>
              </a:r>
            </a:p>
          </p:txBody>
        </p:sp>
        <p:sp>
          <p:nvSpPr>
            <p:cNvPr id="13" name="TextBox 13"/>
            <p:cNvSpPr txBox="1"/>
            <p:nvPr/>
          </p:nvSpPr>
          <p:spPr>
            <a:xfrm>
              <a:off x="1369188" y="3459548"/>
              <a:ext cx="7405132" cy="4464042"/>
            </a:xfrm>
            <a:prstGeom prst="rect">
              <a:avLst/>
            </a:prstGeom>
          </p:spPr>
          <p:txBody>
            <a:bodyPr lIns="0" tIns="0" rIns="0" bIns="0" rtlCol="0" anchor="t">
              <a:spAutoFit/>
            </a:bodyPr>
            <a:lstStyle/>
            <a:p>
              <a:pPr marL="521970" lvl="1" indent="-260985">
                <a:lnSpc>
                  <a:spcPts val="3844"/>
                </a:lnSpc>
                <a:buFont typeface="Arial"/>
                <a:buChar char="•"/>
              </a:pPr>
              <a:r>
                <a:rPr lang="en-US" sz="2400" dirty="0">
                  <a:solidFill>
                    <a:srgbClr val="000000"/>
                  </a:solidFill>
                  <a:latin typeface="DM Sans Bold"/>
                </a:rPr>
                <a:t>Earn money </a:t>
              </a:r>
              <a:endParaRPr lang="en-US"/>
            </a:p>
            <a:p>
              <a:pPr marL="521970" lvl="1" indent="-260985">
                <a:lnSpc>
                  <a:spcPts val="3844"/>
                </a:lnSpc>
                <a:buFont typeface="Arial"/>
                <a:buChar char="•"/>
              </a:pPr>
              <a:r>
                <a:rPr lang="en-US" sz="2400" dirty="0">
                  <a:solidFill>
                    <a:srgbClr val="000000"/>
                  </a:solidFill>
                  <a:latin typeface="DM Sans Bold"/>
                </a:rPr>
                <a:t>Get a qualification</a:t>
              </a:r>
            </a:p>
            <a:p>
              <a:pPr marL="521970" lvl="1" indent="-260985">
                <a:lnSpc>
                  <a:spcPts val="3844"/>
                </a:lnSpc>
                <a:buFont typeface="Arial"/>
                <a:buChar char="•"/>
              </a:pPr>
              <a:r>
                <a:rPr lang="en-US" sz="2400" dirty="0">
                  <a:solidFill>
                    <a:srgbClr val="000000"/>
                  </a:solidFill>
                  <a:latin typeface="DM Sans Bold"/>
                </a:rPr>
                <a:t>No debt</a:t>
              </a:r>
            </a:p>
            <a:p>
              <a:pPr marL="521970" lvl="1" indent="-260985">
                <a:lnSpc>
                  <a:spcPts val="3844"/>
                </a:lnSpc>
                <a:buFont typeface="Arial"/>
                <a:buChar char="•"/>
              </a:pPr>
              <a:r>
                <a:rPr lang="en-US" sz="2400" dirty="0">
                  <a:solidFill>
                    <a:srgbClr val="000000"/>
                  </a:solidFill>
                  <a:latin typeface="DM Sans Bold"/>
                </a:rPr>
                <a:t>A three year head start </a:t>
              </a:r>
              <a:r>
                <a:rPr lang="en-US" sz="2400" i="1" dirty="0">
                  <a:solidFill>
                    <a:srgbClr val="000000"/>
                  </a:solidFill>
                  <a:latin typeface="DM Sans Bold"/>
                </a:rPr>
                <a:t>v.</a:t>
              </a:r>
              <a:r>
                <a:rPr lang="en-US" sz="2400" dirty="0">
                  <a:solidFill>
                    <a:srgbClr val="000000"/>
                  </a:solidFill>
                  <a:latin typeface="DM Sans Bold"/>
                </a:rPr>
                <a:t> those going to </a:t>
              </a:r>
              <a:r>
                <a:rPr lang="en-US" sz="2400" err="1">
                  <a:solidFill>
                    <a:srgbClr val="000000"/>
                  </a:solidFill>
                  <a:latin typeface="DM Sans Bold"/>
                </a:rPr>
                <a:t>uni</a:t>
              </a:r>
              <a:endParaRPr lang="en-US" sz="2400">
                <a:solidFill>
                  <a:srgbClr val="000000"/>
                </a:solidFill>
                <a:latin typeface="DM Sans Bold"/>
              </a:endParaRPr>
            </a:p>
            <a:p>
              <a:pPr marL="521970" lvl="1" indent="-260985">
                <a:lnSpc>
                  <a:spcPts val="3844"/>
                </a:lnSpc>
                <a:buFont typeface="Arial"/>
                <a:buChar char="•"/>
              </a:pPr>
              <a:r>
                <a:rPr lang="en-US" sz="2400" dirty="0">
                  <a:solidFill>
                    <a:srgbClr val="000000"/>
                  </a:solidFill>
                  <a:latin typeface="DM Sans Bold"/>
                </a:rPr>
                <a:t>Structure and support</a:t>
              </a:r>
            </a:p>
            <a:p>
              <a:pPr marL="521970" lvl="1" indent="-260985">
                <a:lnSpc>
                  <a:spcPts val="3844"/>
                </a:lnSpc>
                <a:buFont typeface="Arial"/>
                <a:buChar char="•"/>
              </a:pPr>
              <a:r>
                <a:rPr lang="en-US" sz="2400" dirty="0">
                  <a:solidFill>
                    <a:srgbClr val="000000"/>
                  </a:solidFill>
                  <a:latin typeface="DM Sans Bold"/>
                </a:rPr>
                <a:t>Some include a degree (for free)</a:t>
              </a:r>
            </a:p>
          </p:txBody>
        </p:sp>
        <p:sp>
          <p:nvSpPr>
            <p:cNvPr id="14" name="TextBox 14"/>
            <p:cNvSpPr txBox="1"/>
            <p:nvPr/>
          </p:nvSpPr>
          <p:spPr>
            <a:xfrm>
              <a:off x="8960539" y="10149813"/>
              <a:ext cx="2633337" cy="356789"/>
            </a:xfrm>
            <a:prstGeom prst="rect">
              <a:avLst/>
            </a:prstGeom>
          </p:spPr>
          <p:txBody>
            <a:bodyPr lIns="0" tIns="0" rIns="0" bIns="0" rtlCol="0" anchor="t">
              <a:spAutoFit/>
            </a:bodyPr>
            <a:lstStyle/>
            <a:p>
              <a:pPr algn="ctr">
                <a:lnSpc>
                  <a:spcPts val="2296"/>
                </a:lnSpc>
                <a:spcBef>
                  <a:spcPct val="0"/>
                </a:spcBef>
              </a:pPr>
              <a:r>
                <a:rPr lang="en-US" sz="1640">
                  <a:solidFill>
                    <a:srgbClr val="000000"/>
                  </a:solidFill>
                  <a:latin typeface="Lato"/>
                </a:rPr>
                <a:t>© Ben Rowland 2023</a:t>
              </a:r>
            </a:p>
          </p:txBody>
        </p:sp>
        <p:sp>
          <p:nvSpPr>
            <p:cNvPr id="15" name="TextBox 15"/>
            <p:cNvSpPr txBox="1"/>
            <p:nvPr/>
          </p:nvSpPr>
          <p:spPr>
            <a:xfrm>
              <a:off x="3772286" y="504789"/>
              <a:ext cx="13507871" cy="1029651"/>
            </a:xfrm>
            <a:prstGeom prst="rect">
              <a:avLst/>
            </a:prstGeom>
          </p:spPr>
          <p:txBody>
            <a:bodyPr lIns="0" tIns="0" rIns="0" bIns="0" rtlCol="0" anchor="t">
              <a:spAutoFit/>
            </a:bodyPr>
            <a:lstStyle/>
            <a:p>
              <a:pPr algn="ctr">
                <a:lnSpc>
                  <a:spcPts val="5875"/>
                </a:lnSpc>
              </a:pPr>
              <a:r>
                <a:rPr lang="en-US" sz="5341">
                  <a:solidFill>
                    <a:srgbClr val="FFFFFF"/>
                  </a:solidFill>
                  <a:latin typeface="Lato Bold"/>
                </a:rPr>
                <a:t>THE PROS AND CONS</a:t>
              </a:r>
            </a:p>
          </p:txBody>
        </p:sp>
        <p:grpSp>
          <p:nvGrpSpPr>
            <p:cNvPr id="16" name="Group 16"/>
            <p:cNvGrpSpPr/>
            <p:nvPr/>
          </p:nvGrpSpPr>
          <p:grpSpPr>
            <a:xfrm>
              <a:off x="10030354" y="2712746"/>
              <a:ext cx="10090080" cy="6954862"/>
              <a:chOff x="0" y="0"/>
              <a:chExt cx="2308511" cy="1591204"/>
            </a:xfrm>
          </p:grpSpPr>
          <p:sp>
            <p:nvSpPr>
              <p:cNvPr id="17" name="Freeform 17"/>
              <p:cNvSpPr/>
              <p:nvPr/>
            </p:nvSpPr>
            <p:spPr>
              <a:xfrm>
                <a:off x="0" y="0"/>
                <a:ext cx="2308511" cy="1591204"/>
              </a:xfrm>
              <a:custGeom>
                <a:avLst/>
                <a:gdLst/>
                <a:ahLst/>
                <a:cxnLst/>
                <a:rect l="l" t="t" r="r" b="b"/>
                <a:pathLst>
                  <a:path w="2308511" h="1591204">
                    <a:moveTo>
                      <a:pt x="0" y="0"/>
                    </a:moveTo>
                    <a:lnTo>
                      <a:pt x="2308511" y="0"/>
                    </a:lnTo>
                    <a:lnTo>
                      <a:pt x="2308511" y="1591204"/>
                    </a:lnTo>
                    <a:lnTo>
                      <a:pt x="0" y="1591204"/>
                    </a:lnTo>
                    <a:close/>
                  </a:path>
                </a:pathLst>
              </a:custGeom>
              <a:solidFill>
                <a:srgbClr val="000000">
                  <a:alpha val="0"/>
                </a:srgbClr>
              </a:solidFill>
              <a:ln w="38100" cap="sq">
                <a:solidFill>
                  <a:srgbClr val="FF3131"/>
                </a:solidFill>
                <a:prstDash val="solid"/>
                <a:miter/>
              </a:ln>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60"/>
                  </a:lnSpc>
                </a:pPr>
                <a:endParaRPr/>
              </a:p>
            </p:txBody>
          </p:sp>
        </p:grpSp>
        <p:grpSp>
          <p:nvGrpSpPr>
            <p:cNvPr id="19" name="Group 19"/>
            <p:cNvGrpSpPr/>
            <p:nvPr/>
          </p:nvGrpSpPr>
          <p:grpSpPr>
            <a:xfrm>
              <a:off x="10802155" y="2420716"/>
              <a:ext cx="4360276" cy="600506"/>
              <a:chOff x="0" y="0"/>
              <a:chExt cx="997588" cy="137390"/>
            </a:xfrm>
          </p:grpSpPr>
          <p:sp>
            <p:nvSpPr>
              <p:cNvPr id="20" name="Freeform 20"/>
              <p:cNvSpPr/>
              <p:nvPr/>
            </p:nvSpPr>
            <p:spPr>
              <a:xfrm>
                <a:off x="0" y="0"/>
                <a:ext cx="997588" cy="137390"/>
              </a:xfrm>
              <a:custGeom>
                <a:avLst/>
                <a:gdLst/>
                <a:ahLst/>
                <a:cxnLst/>
                <a:rect l="l" t="t" r="r" b="b"/>
                <a:pathLst>
                  <a:path w="997588" h="137390">
                    <a:moveTo>
                      <a:pt x="0" y="0"/>
                    </a:moveTo>
                    <a:lnTo>
                      <a:pt x="997588" y="0"/>
                    </a:lnTo>
                    <a:lnTo>
                      <a:pt x="997588" y="137390"/>
                    </a:lnTo>
                    <a:lnTo>
                      <a:pt x="0" y="137390"/>
                    </a:ln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60"/>
                  </a:lnSpc>
                </a:pPr>
                <a:endParaRPr/>
              </a:p>
            </p:txBody>
          </p:sp>
        </p:grpSp>
        <p:sp>
          <p:nvSpPr>
            <p:cNvPr id="22" name="TextBox 22"/>
            <p:cNvSpPr txBox="1"/>
            <p:nvPr/>
          </p:nvSpPr>
          <p:spPr>
            <a:xfrm>
              <a:off x="10703472" y="3474213"/>
              <a:ext cx="8917919" cy="5757891"/>
            </a:xfrm>
            <a:prstGeom prst="rect">
              <a:avLst/>
            </a:prstGeom>
          </p:spPr>
          <p:txBody>
            <a:bodyPr lIns="0" tIns="0" rIns="0" bIns="0" rtlCol="0" anchor="t">
              <a:spAutoFit/>
            </a:bodyPr>
            <a:lstStyle/>
            <a:p>
              <a:pPr marL="521970" lvl="1" indent="-260985">
                <a:lnSpc>
                  <a:spcPts val="3844"/>
                </a:lnSpc>
                <a:buFont typeface="Arial"/>
                <a:buChar char="•"/>
              </a:pPr>
              <a:r>
                <a:rPr lang="en-US" sz="2400" dirty="0">
                  <a:solidFill>
                    <a:srgbClr val="000000"/>
                  </a:solidFill>
                  <a:latin typeface="DM Sans Bold"/>
                </a:rPr>
                <a:t>Daunting to be in ‘the real world’: higher ‘stakes’ than continuing full-time education</a:t>
              </a:r>
              <a:endParaRPr lang="en-US" sz="2400" dirty="0"/>
            </a:p>
            <a:p>
              <a:pPr marL="521970" lvl="1" indent="-260985">
                <a:lnSpc>
                  <a:spcPts val="3844"/>
                </a:lnSpc>
                <a:buFont typeface="Arial"/>
                <a:buChar char="•"/>
              </a:pPr>
              <a:r>
                <a:rPr lang="en-US" sz="2400" dirty="0">
                  <a:solidFill>
                    <a:srgbClr val="000000"/>
                  </a:solidFill>
                  <a:latin typeface="DM Sans Bold"/>
                </a:rPr>
                <a:t>Quality depends on the employer and line manager</a:t>
              </a:r>
            </a:p>
            <a:p>
              <a:pPr marL="521970" lvl="1" indent="-260985">
                <a:lnSpc>
                  <a:spcPts val="3844"/>
                </a:lnSpc>
                <a:buFont typeface="Arial"/>
                <a:buChar char="•"/>
              </a:pPr>
              <a:r>
                <a:rPr lang="en-US" sz="2400" dirty="0">
                  <a:solidFill>
                    <a:srgbClr val="000000"/>
                  </a:solidFill>
                  <a:latin typeface="DM Sans Bold"/>
                </a:rPr>
                <a:t>Still has formal learning/assessment</a:t>
              </a:r>
            </a:p>
            <a:p>
              <a:pPr marL="521970" lvl="1" indent="-260985">
                <a:lnSpc>
                  <a:spcPts val="3844"/>
                </a:lnSpc>
                <a:buFont typeface="Arial"/>
                <a:buChar char="•"/>
              </a:pPr>
              <a:r>
                <a:rPr lang="en-US" sz="2400" dirty="0">
                  <a:solidFill>
                    <a:srgbClr val="000000"/>
                  </a:solidFill>
                  <a:latin typeface="DM Sans Bold"/>
                </a:rPr>
                <a:t>Less likely to have a structured social life/ extra-curricular opportunities</a:t>
              </a:r>
            </a:p>
            <a:p>
              <a:pPr marL="521970" lvl="1" indent="-260985">
                <a:lnSpc>
                  <a:spcPts val="3844"/>
                </a:lnSpc>
                <a:buFont typeface="Arial"/>
                <a:buChar char="•"/>
              </a:pPr>
              <a:r>
                <a:rPr lang="en-US" sz="2400" dirty="0">
                  <a:solidFill>
                    <a:srgbClr val="000000"/>
                  </a:solidFill>
                  <a:latin typeface="DM Sans Bold"/>
                </a:rPr>
                <a:t>Other people’s perceptions</a:t>
              </a:r>
            </a:p>
          </p:txBody>
        </p:sp>
        <p:sp>
          <p:nvSpPr>
            <p:cNvPr id="23" name="TextBox 23"/>
            <p:cNvSpPr txBox="1"/>
            <p:nvPr/>
          </p:nvSpPr>
          <p:spPr>
            <a:xfrm>
              <a:off x="11168671" y="2509597"/>
              <a:ext cx="3993760" cy="522590"/>
            </a:xfrm>
            <a:prstGeom prst="rect">
              <a:avLst/>
            </a:prstGeom>
          </p:spPr>
          <p:txBody>
            <a:bodyPr lIns="0" tIns="0" rIns="0" bIns="0" rtlCol="0" anchor="t">
              <a:spAutoFit/>
            </a:bodyPr>
            <a:lstStyle/>
            <a:p>
              <a:pPr>
                <a:lnSpc>
                  <a:spcPts val="3039"/>
                </a:lnSpc>
                <a:spcBef>
                  <a:spcPct val="0"/>
                </a:spcBef>
              </a:pPr>
              <a:r>
                <a:rPr lang="en-US" sz="2762">
                  <a:solidFill>
                    <a:srgbClr val="FF3131"/>
                  </a:solidFill>
                  <a:latin typeface="DM Sans Bold"/>
                </a:rPr>
                <a:t>POSSIBLE CONS</a:t>
              </a:r>
            </a:p>
          </p:txBody>
        </p:sp>
      </p:grpSp>
      <p:grpSp>
        <p:nvGrpSpPr>
          <p:cNvPr id="27" name="Group 27"/>
          <p:cNvGrpSpPr/>
          <p:nvPr/>
        </p:nvGrpSpPr>
        <p:grpSpPr>
          <a:xfrm>
            <a:off x="13328689" y="503327"/>
            <a:ext cx="4573424" cy="1041830"/>
            <a:chOff x="0" y="0"/>
            <a:chExt cx="686161" cy="156308"/>
          </a:xfrm>
        </p:grpSpPr>
        <p:sp>
          <p:nvSpPr>
            <p:cNvPr id="28" name="Freeform 28"/>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29" name="TextBox 29"/>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30" name="Group 30"/>
          <p:cNvGrpSpPr/>
          <p:nvPr/>
        </p:nvGrpSpPr>
        <p:grpSpPr>
          <a:xfrm>
            <a:off x="12884799" y="274118"/>
            <a:ext cx="785630" cy="785630"/>
            <a:chOff x="0" y="0"/>
            <a:chExt cx="1047507" cy="1047507"/>
          </a:xfrm>
        </p:grpSpPr>
        <p:grpSp>
          <p:nvGrpSpPr>
            <p:cNvPr id="31" name="Group 31"/>
            <p:cNvGrpSpPr/>
            <p:nvPr/>
          </p:nvGrpSpPr>
          <p:grpSpPr>
            <a:xfrm>
              <a:off x="0" y="0"/>
              <a:ext cx="1047507" cy="104750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33" name="TextBox 33"/>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34" name="Freeform 34"/>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5" name="TextBox 35"/>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Bold"/>
              </a:rPr>
              <a:t>SUGGESTED TIME: 3-4 MINUTES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0454" y="3617728"/>
            <a:ext cx="16398846" cy="4731232"/>
          </a:xfrm>
          <a:prstGeom prst="rect">
            <a:avLst/>
          </a:prstGeom>
        </p:spPr>
        <p:txBody>
          <a:bodyPr lIns="0" tIns="0" rIns="0" bIns="0" rtlCol="0" anchor="t">
            <a:spAutoFit/>
          </a:bodyPr>
          <a:lstStyle/>
          <a:p>
            <a:pPr>
              <a:lnSpc>
                <a:spcPts val="3079"/>
              </a:lnSpc>
              <a:spcBef>
                <a:spcPct val="0"/>
              </a:spcBef>
            </a:pPr>
            <a:r>
              <a:rPr lang="en-US" sz="2150" dirty="0">
                <a:solidFill>
                  <a:srgbClr val="000000"/>
                </a:solidFill>
                <a:latin typeface="Lato"/>
              </a:rPr>
              <a:t>This is the second of four lesson plans for teachers to use with students in Years 11 to 13 to accompany the book </a:t>
            </a:r>
            <a:r>
              <a:rPr lang="en-US" sz="2150" i="1" dirty="0">
                <a:solidFill>
                  <a:srgbClr val="000000"/>
                </a:solidFill>
                <a:latin typeface="Lato Italics"/>
              </a:rPr>
              <a:t>Understanding Apprenticeships: A Student’s Guide</a:t>
            </a:r>
            <a:r>
              <a:rPr lang="en-US" sz="2150" dirty="0">
                <a:solidFill>
                  <a:srgbClr val="000000"/>
                </a:solidFill>
                <a:latin typeface="Lato"/>
              </a:rPr>
              <a:t>, written by Ben Rowland and published by Trotman (</a:t>
            </a:r>
            <a:r>
              <a:rPr lang="en-US" sz="2150" u="sng" dirty="0">
                <a:solidFill>
                  <a:srgbClr val="000000"/>
                </a:solidFill>
                <a:latin typeface="Lato"/>
                <a:hlinkClick r:id="rId2" tooltip="https://amzn.eu/d/2CToeXT"/>
              </a:rPr>
              <a:t>https://amzn.eu/d/2CToeXT</a:t>
            </a:r>
            <a:r>
              <a:rPr lang="en-US" sz="2150" dirty="0">
                <a:solidFill>
                  <a:srgbClr val="000000"/>
                </a:solidFill>
                <a:latin typeface="Lato"/>
              </a:rPr>
              <a:t>).</a:t>
            </a:r>
          </a:p>
          <a:p>
            <a:pPr>
              <a:lnSpc>
                <a:spcPts val="3079"/>
              </a:lnSpc>
              <a:spcBef>
                <a:spcPct val="0"/>
              </a:spcBef>
            </a:pPr>
            <a:endParaRPr lang="en-US" sz="2199">
              <a:solidFill>
                <a:srgbClr val="000000"/>
              </a:solidFill>
              <a:latin typeface="Lato"/>
            </a:endParaRPr>
          </a:p>
          <a:p>
            <a:pPr>
              <a:lnSpc>
                <a:spcPts val="3079"/>
              </a:lnSpc>
              <a:spcBef>
                <a:spcPct val="0"/>
              </a:spcBef>
            </a:pPr>
            <a:r>
              <a:rPr lang="en-US" sz="2150" dirty="0">
                <a:solidFill>
                  <a:srgbClr val="000000"/>
                </a:solidFill>
                <a:latin typeface="Lato"/>
              </a:rPr>
              <a:t>This lesson is called What An Apprenticeship Is. It covers:</a:t>
            </a:r>
            <a:endParaRPr lang="en-US" sz="2150" dirty="0">
              <a:solidFill>
                <a:srgbClr val="000000"/>
              </a:solidFill>
              <a:latin typeface="Lato"/>
              <a:ea typeface="Lato"/>
              <a:cs typeface="Lato"/>
            </a:endParaRPr>
          </a:p>
          <a:p>
            <a:pPr>
              <a:lnSpc>
                <a:spcPts val="3079"/>
              </a:lnSpc>
              <a:spcBef>
                <a:spcPct val="0"/>
              </a:spcBef>
            </a:pPr>
            <a:endParaRPr lang="en-US" sz="2199">
              <a:solidFill>
                <a:srgbClr val="000000"/>
              </a:solidFill>
              <a:latin typeface="Lato"/>
            </a:endParaRPr>
          </a:p>
          <a:p>
            <a:pPr marL="474345" lvl="1" indent="-237490">
              <a:lnSpc>
                <a:spcPts val="3079"/>
              </a:lnSpc>
              <a:buFont typeface="Arial"/>
              <a:buChar char="•"/>
            </a:pPr>
            <a:r>
              <a:rPr lang="en-US" sz="2150" dirty="0">
                <a:solidFill>
                  <a:srgbClr val="000000"/>
                </a:solidFill>
                <a:latin typeface="Lato"/>
              </a:rPr>
              <a:t>What an apprenticeship is</a:t>
            </a:r>
            <a:endParaRPr lang="en-US" sz="2150" dirty="0">
              <a:solidFill>
                <a:srgbClr val="000000"/>
              </a:solidFill>
              <a:latin typeface="Lato"/>
              <a:ea typeface="Lato"/>
              <a:cs typeface="Lato"/>
            </a:endParaRPr>
          </a:p>
          <a:p>
            <a:pPr marL="474345" lvl="1" indent="-237490">
              <a:lnSpc>
                <a:spcPts val="3079"/>
              </a:lnSpc>
              <a:buFont typeface="Arial"/>
              <a:buChar char="•"/>
            </a:pPr>
            <a:r>
              <a:rPr lang="en-US" sz="2150" dirty="0">
                <a:solidFill>
                  <a:srgbClr val="000000"/>
                </a:solidFill>
                <a:latin typeface="Lato"/>
              </a:rPr>
              <a:t>What makes apprenticeships a potentially attractive option</a:t>
            </a:r>
            <a:endParaRPr lang="en-US" sz="2150" dirty="0">
              <a:solidFill>
                <a:srgbClr val="000000"/>
              </a:solidFill>
              <a:latin typeface="Lato"/>
              <a:ea typeface="Lato"/>
              <a:cs typeface="Lato"/>
            </a:endParaRPr>
          </a:p>
          <a:p>
            <a:pPr marL="474345" lvl="1" indent="-237490">
              <a:lnSpc>
                <a:spcPts val="3079"/>
              </a:lnSpc>
              <a:buFont typeface="Arial"/>
              <a:buChar char="•"/>
            </a:pPr>
            <a:r>
              <a:rPr lang="en-US" sz="2150" dirty="0">
                <a:solidFill>
                  <a:srgbClr val="000000"/>
                </a:solidFill>
                <a:latin typeface="Lato"/>
              </a:rPr>
              <a:t>How an apprenticeship works</a:t>
            </a:r>
            <a:endParaRPr lang="en-US" sz="2150" dirty="0">
              <a:solidFill>
                <a:srgbClr val="000000"/>
              </a:solidFill>
              <a:latin typeface="Lato"/>
              <a:ea typeface="Lato"/>
              <a:cs typeface="Lato"/>
            </a:endParaRPr>
          </a:p>
          <a:p>
            <a:pPr marL="474345" lvl="1" indent="-237490">
              <a:lnSpc>
                <a:spcPts val="3079"/>
              </a:lnSpc>
              <a:buFont typeface="Arial"/>
              <a:buChar char="•"/>
            </a:pPr>
            <a:r>
              <a:rPr lang="en-US" sz="2150" dirty="0">
                <a:solidFill>
                  <a:srgbClr val="000000"/>
                </a:solidFill>
                <a:latin typeface="Lato"/>
              </a:rPr>
              <a:t>Things to be aware of</a:t>
            </a:r>
            <a:endParaRPr lang="en-US" sz="2150" dirty="0">
              <a:solidFill>
                <a:srgbClr val="000000"/>
              </a:solidFill>
              <a:latin typeface="Lato"/>
              <a:ea typeface="Lato"/>
              <a:cs typeface="Lato"/>
            </a:endParaRPr>
          </a:p>
          <a:p>
            <a:pPr>
              <a:lnSpc>
                <a:spcPts val="3079"/>
              </a:lnSpc>
              <a:spcBef>
                <a:spcPct val="0"/>
              </a:spcBef>
            </a:pPr>
            <a:endParaRPr lang="en-US" sz="2199">
              <a:solidFill>
                <a:srgbClr val="000000"/>
              </a:solidFill>
              <a:latin typeface="Lato"/>
            </a:endParaRPr>
          </a:p>
          <a:p>
            <a:pPr>
              <a:lnSpc>
                <a:spcPts val="3079"/>
              </a:lnSpc>
              <a:spcBef>
                <a:spcPct val="0"/>
              </a:spcBef>
            </a:pPr>
            <a:r>
              <a:rPr lang="en-US" sz="2150" dirty="0">
                <a:solidFill>
                  <a:srgbClr val="000000"/>
                </a:solidFill>
                <a:latin typeface="Lato"/>
              </a:rPr>
              <a:t>It is intended to initiate purposeful conversations and self-reflection that will help young people understand the apprenticeship option better as they compare it to other post-school options.</a:t>
            </a:r>
            <a:endParaRPr lang="en-US" sz="2150" dirty="0">
              <a:solidFill>
                <a:srgbClr val="000000"/>
              </a:solidFill>
              <a:latin typeface="Lato"/>
              <a:ea typeface="Lato"/>
              <a:cs typeface="Lato"/>
            </a:endParaRPr>
          </a:p>
        </p:txBody>
      </p:sp>
      <p:grpSp>
        <p:nvGrpSpPr>
          <p:cNvPr id="3" name="Group 3"/>
          <p:cNvGrpSpPr/>
          <p:nvPr/>
        </p:nvGrpSpPr>
        <p:grpSpPr>
          <a:xfrm>
            <a:off x="0" y="1028700"/>
            <a:ext cx="18288000" cy="2240068"/>
            <a:chOff x="0" y="0"/>
            <a:chExt cx="4816593" cy="589977"/>
          </a:xfrm>
        </p:grpSpPr>
        <p:sp>
          <p:nvSpPr>
            <p:cNvPr id="4" name="Freeform 4"/>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FBC900"/>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36419" y="1737975"/>
            <a:ext cx="13778462" cy="878667"/>
          </a:xfrm>
          <a:prstGeom prst="rect">
            <a:avLst/>
          </a:prstGeom>
        </p:spPr>
        <p:txBody>
          <a:bodyPr lIns="0" tIns="0" rIns="0" bIns="0" rtlCol="0" anchor="t">
            <a:spAutoFit/>
          </a:bodyPr>
          <a:lstStyle/>
          <a:p>
            <a:pPr algn="just">
              <a:lnSpc>
                <a:spcPts val="6804"/>
              </a:lnSpc>
            </a:pPr>
            <a:r>
              <a:rPr lang="en-US" sz="6186">
                <a:solidFill>
                  <a:srgbClr val="000000"/>
                </a:solidFill>
                <a:latin typeface="Lato Bold"/>
              </a:rPr>
              <a:t>INTRODUCTION FOR TEACHERS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97447" y="4793796"/>
            <a:ext cx="11893106" cy="1016006"/>
            <a:chOff x="0" y="0"/>
            <a:chExt cx="15857475" cy="1354675"/>
          </a:xfrm>
        </p:grpSpPr>
        <p:grpSp>
          <p:nvGrpSpPr>
            <p:cNvPr id="3" name="Group 3"/>
            <p:cNvGrpSpPr/>
            <p:nvPr/>
          </p:nvGrpSpPr>
          <p:grpSpPr>
            <a:xfrm>
              <a:off x="0" y="458020"/>
              <a:ext cx="438635" cy="43863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153427" y="28575"/>
              <a:ext cx="14704047"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Help you understand what an apprenticeship is and how it works</a:t>
              </a:r>
            </a:p>
          </p:txBody>
        </p:sp>
      </p:grpSp>
      <p:grpSp>
        <p:nvGrpSpPr>
          <p:cNvPr id="7" name="Group 7"/>
          <p:cNvGrpSpPr/>
          <p:nvPr/>
        </p:nvGrpSpPr>
        <p:grpSpPr>
          <a:xfrm>
            <a:off x="3197447" y="6766024"/>
            <a:ext cx="11893106" cy="530231"/>
            <a:chOff x="0" y="0"/>
            <a:chExt cx="15857475" cy="706975"/>
          </a:xfrm>
        </p:grpSpPr>
        <p:sp>
          <p:nvSpPr>
            <p:cNvPr id="8" name="TextBox 8"/>
            <p:cNvSpPr txBox="1"/>
            <p:nvPr/>
          </p:nvSpPr>
          <p:spPr>
            <a:xfrm>
              <a:off x="1153427" y="28575"/>
              <a:ext cx="14704047" cy="678400"/>
            </a:xfrm>
            <a:prstGeom prst="rect">
              <a:avLst/>
            </a:prstGeom>
          </p:spPr>
          <p:txBody>
            <a:bodyPr lIns="0" tIns="0" rIns="0" bIns="0" rtlCol="0" anchor="t">
              <a:spAutoFit/>
            </a:bodyPr>
            <a:lstStyle/>
            <a:p>
              <a:pPr>
                <a:lnSpc>
                  <a:spcPts val="3850"/>
                </a:lnSpc>
              </a:pPr>
              <a:r>
                <a:rPr lang="en-US" sz="3500">
                  <a:solidFill>
                    <a:srgbClr val="000000"/>
                  </a:solidFill>
                  <a:latin typeface="DM Sans Bold"/>
                </a:rPr>
                <a:t>Understand your potential pros and cons</a:t>
              </a:r>
            </a:p>
          </p:txBody>
        </p:sp>
        <p:grpSp>
          <p:nvGrpSpPr>
            <p:cNvPr id="9" name="Group 9"/>
            <p:cNvGrpSpPr/>
            <p:nvPr/>
          </p:nvGrpSpPr>
          <p:grpSpPr>
            <a:xfrm>
              <a:off x="0" y="121470"/>
              <a:ext cx="438635" cy="43863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2" name="Group 12"/>
          <p:cNvGrpSpPr/>
          <p:nvPr/>
        </p:nvGrpSpPr>
        <p:grpSpPr>
          <a:xfrm>
            <a:off x="0" y="1601228"/>
            <a:ext cx="18288000" cy="2240068"/>
            <a:chOff x="0" y="0"/>
            <a:chExt cx="4816593" cy="589977"/>
          </a:xfrm>
        </p:grpSpPr>
        <p:sp>
          <p:nvSpPr>
            <p:cNvPr id="13" name="Freeform 13"/>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E6634D"/>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611197" y="2310503"/>
            <a:ext cx="17065606" cy="878667"/>
          </a:xfrm>
          <a:prstGeom prst="rect">
            <a:avLst/>
          </a:prstGeom>
        </p:spPr>
        <p:txBody>
          <a:bodyPr lIns="0" tIns="0" rIns="0" bIns="0" rtlCol="0" anchor="t">
            <a:spAutoFit/>
          </a:bodyPr>
          <a:lstStyle/>
          <a:p>
            <a:pPr>
              <a:lnSpc>
                <a:spcPts val="6804"/>
              </a:lnSpc>
            </a:pPr>
            <a:r>
              <a:rPr lang="en-US" sz="6186">
                <a:solidFill>
                  <a:srgbClr val="FFFFFF"/>
                </a:solidFill>
                <a:latin typeface="Lato Bold"/>
              </a:rPr>
              <a:t>WHAT AN APPRENTICESHIP IS – OBJECTIVES</a:t>
            </a:r>
          </a:p>
        </p:txBody>
      </p:sp>
      <p:sp>
        <p:nvSpPr>
          <p:cNvPr id="16" name="TextBox 16"/>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a:rPr>
              <a:t>© Ben Rowland 2023</a:t>
            </a:r>
          </a:p>
        </p:txBody>
      </p:sp>
      <p:grpSp>
        <p:nvGrpSpPr>
          <p:cNvPr id="17" name="Group 17"/>
          <p:cNvGrpSpPr/>
          <p:nvPr/>
        </p:nvGrpSpPr>
        <p:grpSpPr>
          <a:xfrm>
            <a:off x="13328689" y="503327"/>
            <a:ext cx="4573424" cy="1041830"/>
            <a:chOff x="0" y="0"/>
            <a:chExt cx="686161" cy="156308"/>
          </a:xfrm>
        </p:grpSpPr>
        <p:sp>
          <p:nvSpPr>
            <p:cNvPr id="18" name="Freeform 18"/>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20" name="Group 20"/>
          <p:cNvGrpSpPr/>
          <p:nvPr/>
        </p:nvGrpSpPr>
        <p:grpSpPr>
          <a:xfrm>
            <a:off x="12884799" y="274118"/>
            <a:ext cx="785630" cy="785630"/>
            <a:chOff x="0" y="0"/>
            <a:chExt cx="1047507" cy="1047507"/>
          </a:xfrm>
        </p:grpSpPr>
        <p:grpSp>
          <p:nvGrpSpPr>
            <p:cNvPr id="21" name="Group 21"/>
            <p:cNvGrpSpPr/>
            <p:nvPr/>
          </p:nvGrpSpPr>
          <p:grpSpPr>
            <a:xfrm>
              <a:off x="0" y="0"/>
              <a:ext cx="1047507" cy="104750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23" name="TextBox 23"/>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4" name="Freeform 24"/>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5" name="TextBox 25"/>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Bold"/>
              </a:rPr>
              <a:t>SUGGESTED TIME: 1-2 MINUTES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1049807" y="460116"/>
            <a:ext cx="10222154" cy="6106389"/>
            <a:chOff x="-64108" y="-38100"/>
            <a:chExt cx="3112370" cy="1859230"/>
          </a:xfrm>
        </p:grpSpPr>
        <p:sp>
          <p:nvSpPr>
            <p:cNvPr id="14" name="Freeform 14"/>
            <p:cNvSpPr/>
            <p:nvPr/>
          </p:nvSpPr>
          <p:spPr>
            <a:xfrm>
              <a:off x="-64108" y="22895"/>
              <a:ext cx="3112370" cy="1798235"/>
            </a:xfrm>
            <a:custGeom>
              <a:avLst/>
              <a:gdLst/>
              <a:ahLst/>
              <a:cxnLst/>
              <a:rect l="l" t="t" r="r" b="b"/>
              <a:pathLst>
                <a:path w="3112370" h="1798235">
                  <a:moveTo>
                    <a:pt x="0" y="0"/>
                  </a:moveTo>
                  <a:lnTo>
                    <a:pt x="3112370" y="0"/>
                  </a:lnTo>
                  <a:lnTo>
                    <a:pt x="3112370" y="1798235"/>
                  </a:lnTo>
                  <a:lnTo>
                    <a:pt x="0" y="1798235"/>
                  </a:lnTo>
                  <a:close/>
                </a:path>
              </a:pathLst>
            </a:custGeom>
            <a:solidFill>
              <a:srgbClr val="000000">
                <a:alpha val="0"/>
              </a:srgbClr>
            </a:solidFill>
            <a:ln w="57150" cap="sq">
              <a:solidFill>
                <a:srgbClr val="FBC900"/>
              </a:solidFill>
              <a:prstDash val="solid"/>
              <a:miter/>
            </a:ln>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 name="Group 2"/>
          <p:cNvGrpSpPr/>
          <p:nvPr/>
        </p:nvGrpSpPr>
        <p:grpSpPr>
          <a:xfrm>
            <a:off x="1843232" y="1264425"/>
            <a:ext cx="8966447" cy="4593504"/>
            <a:chOff x="0" y="0"/>
            <a:chExt cx="4361013" cy="2234143"/>
          </a:xfrm>
        </p:grpSpPr>
        <p:sp>
          <p:nvSpPr>
            <p:cNvPr id="3" name="Freeform 3"/>
            <p:cNvSpPr/>
            <p:nvPr/>
          </p:nvSpPr>
          <p:spPr>
            <a:xfrm>
              <a:off x="0" y="0"/>
              <a:ext cx="4361012" cy="2234143"/>
            </a:xfrm>
            <a:custGeom>
              <a:avLst/>
              <a:gdLst/>
              <a:ahLst/>
              <a:cxnLst/>
              <a:rect l="l" t="t" r="r" b="b"/>
              <a:pathLst>
                <a:path w="4361012" h="2234143">
                  <a:moveTo>
                    <a:pt x="41445" y="0"/>
                  </a:moveTo>
                  <a:lnTo>
                    <a:pt x="4319568" y="0"/>
                  </a:lnTo>
                  <a:cubicBezTo>
                    <a:pt x="4342457" y="0"/>
                    <a:pt x="4361012" y="18555"/>
                    <a:pt x="4361012" y="41445"/>
                  </a:cubicBezTo>
                  <a:lnTo>
                    <a:pt x="4361012" y="2192699"/>
                  </a:lnTo>
                  <a:cubicBezTo>
                    <a:pt x="4361012" y="2203690"/>
                    <a:pt x="4356646" y="2214232"/>
                    <a:pt x="4348874" y="2222004"/>
                  </a:cubicBezTo>
                  <a:cubicBezTo>
                    <a:pt x="4341101" y="2229777"/>
                    <a:pt x="4330560" y="2234143"/>
                    <a:pt x="4319568" y="2234143"/>
                  </a:cubicBezTo>
                  <a:lnTo>
                    <a:pt x="41445" y="2234143"/>
                  </a:lnTo>
                  <a:cubicBezTo>
                    <a:pt x="30453" y="2234143"/>
                    <a:pt x="19911" y="2229777"/>
                    <a:pt x="12139" y="2222004"/>
                  </a:cubicBezTo>
                  <a:cubicBezTo>
                    <a:pt x="4366" y="2214232"/>
                    <a:pt x="0" y="2203690"/>
                    <a:pt x="0" y="2192699"/>
                  </a:cubicBezTo>
                  <a:lnTo>
                    <a:pt x="0" y="41445"/>
                  </a:lnTo>
                  <a:cubicBezTo>
                    <a:pt x="0" y="30453"/>
                    <a:pt x="4366" y="19911"/>
                    <a:pt x="12139" y="12139"/>
                  </a:cubicBezTo>
                  <a:cubicBezTo>
                    <a:pt x="19911" y="4366"/>
                    <a:pt x="30453" y="0"/>
                    <a:pt x="41445" y="0"/>
                  </a:cubicBezTo>
                  <a:close/>
                </a:path>
              </a:pathLst>
            </a:custGeom>
            <a:solidFill>
              <a:srgbClr val="000000">
                <a:alpha val="0"/>
              </a:srgbClr>
            </a:solidFill>
            <a:ln w="381000" cap="rnd">
              <a:solidFill>
                <a:srgbClr val="E76B4C"/>
              </a:solidFill>
              <a:prstDash val="solid"/>
              <a:round/>
            </a:ln>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3918797" y="1168184"/>
            <a:ext cx="4843385" cy="673420"/>
            <a:chOff x="0" y="0"/>
            <a:chExt cx="2355678" cy="327531"/>
          </a:xfrm>
        </p:grpSpPr>
        <p:sp>
          <p:nvSpPr>
            <p:cNvPr id="6" name="Freeform 6"/>
            <p:cNvSpPr/>
            <p:nvPr/>
          </p:nvSpPr>
          <p:spPr>
            <a:xfrm>
              <a:off x="0" y="0"/>
              <a:ext cx="2355678" cy="327531"/>
            </a:xfrm>
            <a:custGeom>
              <a:avLst/>
              <a:gdLst/>
              <a:ahLst/>
              <a:cxnLst/>
              <a:rect l="l" t="t" r="r" b="b"/>
              <a:pathLst>
                <a:path w="2355678" h="327531">
                  <a:moveTo>
                    <a:pt x="0" y="0"/>
                  </a:moveTo>
                  <a:lnTo>
                    <a:pt x="2355678" y="0"/>
                  </a:lnTo>
                  <a:lnTo>
                    <a:pt x="2355678" y="327531"/>
                  </a:lnTo>
                  <a:lnTo>
                    <a:pt x="0" y="327531"/>
                  </a:lnTo>
                  <a:close/>
                </a:path>
              </a:pathLst>
            </a:custGeom>
            <a:solidFill>
              <a:srgbClr val="FF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890727" y="1066800"/>
            <a:ext cx="4871456" cy="635320"/>
          </a:xfrm>
          <a:prstGeom prst="rect">
            <a:avLst/>
          </a:prstGeom>
        </p:spPr>
        <p:txBody>
          <a:bodyPr lIns="0" tIns="0" rIns="0" bIns="0" rtlCol="0" anchor="t">
            <a:spAutoFit/>
          </a:bodyPr>
          <a:lstStyle/>
          <a:p>
            <a:pPr algn="ctr">
              <a:lnSpc>
                <a:spcPts val="4860"/>
              </a:lnSpc>
            </a:pPr>
            <a:r>
              <a:rPr lang="en-US" sz="4418">
                <a:solidFill>
                  <a:srgbClr val="E76B4C"/>
                </a:solidFill>
                <a:latin typeface="Lato Bold"/>
              </a:rPr>
              <a:t>ACTIVITY - QUIZ</a:t>
            </a:r>
          </a:p>
        </p:txBody>
      </p:sp>
      <p:sp>
        <p:nvSpPr>
          <p:cNvPr id="9" name="TextBox 9"/>
          <p:cNvSpPr txBox="1"/>
          <p:nvPr/>
        </p:nvSpPr>
        <p:spPr>
          <a:xfrm>
            <a:off x="2461449" y="1748050"/>
            <a:ext cx="7819978" cy="678606"/>
          </a:xfrm>
          <a:prstGeom prst="rect">
            <a:avLst/>
          </a:prstGeom>
        </p:spPr>
        <p:txBody>
          <a:bodyPr lIns="0" tIns="0" rIns="0" bIns="0" rtlCol="0" anchor="t">
            <a:spAutoFit/>
          </a:bodyPr>
          <a:lstStyle/>
          <a:p>
            <a:pPr>
              <a:lnSpc>
                <a:spcPts val="2748"/>
              </a:lnSpc>
            </a:pPr>
            <a:r>
              <a:rPr lang="en-US" sz="1850" dirty="0">
                <a:solidFill>
                  <a:srgbClr val="E76B4C"/>
                </a:solidFill>
                <a:latin typeface="DM Sans Bold"/>
              </a:rPr>
              <a:t>WHICH OF THESE COMPANIES HAVE YOU HEARD OF AND WHAT DO THEY DO? WHICH ONES DO NOT OFFER APPRENTICESHIPS?</a:t>
            </a:r>
          </a:p>
        </p:txBody>
      </p:sp>
      <p:sp>
        <p:nvSpPr>
          <p:cNvPr id="10" name="TextBox 10"/>
          <p:cNvSpPr txBox="1"/>
          <p:nvPr/>
        </p:nvSpPr>
        <p:spPr>
          <a:xfrm>
            <a:off x="5544834" y="6105757"/>
            <a:ext cx="1238731" cy="173443"/>
          </a:xfrm>
          <a:prstGeom prst="rect">
            <a:avLst/>
          </a:prstGeom>
        </p:spPr>
        <p:txBody>
          <a:bodyPr lIns="0" tIns="0" rIns="0" bIns="0" rtlCol="0" anchor="t">
            <a:spAutoFit/>
          </a:bodyPr>
          <a:lstStyle/>
          <a:p>
            <a:pPr algn="ctr">
              <a:lnSpc>
                <a:spcPts val="1440"/>
              </a:lnSpc>
              <a:spcBef>
                <a:spcPct val="0"/>
              </a:spcBef>
            </a:pPr>
            <a:r>
              <a:rPr lang="en-US" sz="1028">
                <a:solidFill>
                  <a:srgbClr val="000000"/>
                </a:solidFill>
                <a:latin typeface="Lato"/>
              </a:rPr>
              <a:t>© Ben Rowland 2023</a:t>
            </a:r>
          </a:p>
        </p:txBody>
      </p:sp>
      <p:sp>
        <p:nvSpPr>
          <p:cNvPr id="11" name="TextBox 11"/>
          <p:cNvSpPr txBox="1"/>
          <p:nvPr/>
        </p:nvSpPr>
        <p:spPr>
          <a:xfrm>
            <a:off x="2461449" y="2537631"/>
            <a:ext cx="3347761" cy="2752076"/>
          </a:xfrm>
          <a:prstGeom prst="rect">
            <a:avLst/>
          </a:prstGeom>
        </p:spPr>
        <p:txBody>
          <a:bodyPr lIns="0" tIns="0" rIns="0" bIns="0" rtlCol="0" anchor="t">
            <a:spAutoFit/>
          </a:bodyPr>
          <a:lstStyle/>
          <a:p>
            <a:pPr marL="408940" lvl="1" indent="-204470">
              <a:lnSpc>
                <a:spcPts val="2748"/>
              </a:lnSpc>
              <a:buFont typeface="Arial"/>
              <a:buChar char="•"/>
            </a:pPr>
            <a:r>
              <a:rPr lang="en-US" sz="1850" dirty="0">
                <a:solidFill>
                  <a:srgbClr val="000000"/>
                </a:solidFill>
                <a:latin typeface="DM Sans Bold"/>
              </a:rPr>
              <a:t>PwC</a:t>
            </a:r>
            <a:endParaRPr lang="en-US" dirty="0"/>
          </a:p>
          <a:p>
            <a:pPr marL="408940" lvl="1" indent="-204470">
              <a:lnSpc>
                <a:spcPts val="2748"/>
              </a:lnSpc>
              <a:buFont typeface="Arial"/>
              <a:buChar char="•"/>
            </a:pPr>
            <a:r>
              <a:rPr lang="en-US" sz="1850" dirty="0" err="1">
                <a:solidFill>
                  <a:srgbClr val="000000"/>
                </a:solidFill>
                <a:latin typeface="DM Sans Bold"/>
              </a:rPr>
              <a:t>Deliotte</a:t>
            </a:r>
          </a:p>
          <a:p>
            <a:pPr marL="408940" lvl="1" indent="-204470">
              <a:lnSpc>
                <a:spcPts val="2748"/>
              </a:lnSpc>
              <a:buFont typeface="Arial"/>
              <a:buChar char="•"/>
            </a:pPr>
            <a:r>
              <a:rPr lang="en-US" sz="1850" dirty="0">
                <a:solidFill>
                  <a:srgbClr val="000000"/>
                </a:solidFill>
                <a:latin typeface="DM Sans Bold"/>
              </a:rPr>
              <a:t>EY</a:t>
            </a:r>
          </a:p>
          <a:p>
            <a:pPr marL="408940" lvl="1" indent="-204470">
              <a:lnSpc>
                <a:spcPts val="2748"/>
              </a:lnSpc>
              <a:buFont typeface="Arial"/>
              <a:buChar char="•"/>
            </a:pPr>
            <a:r>
              <a:rPr lang="en-US" sz="1850" dirty="0">
                <a:solidFill>
                  <a:srgbClr val="000000"/>
                </a:solidFill>
                <a:latin typeface="DM Sans Bold"/>
              </a:rPr>
              <a:t>KPMG</a:t>
            </a:r>
          </a:p>
          <a:p>
            <a:pPr marL="408940" lvl="1" indent="-204470">
              <a:lnSpc>
                <a:spcPts val="2748"/>
              </a:lnSpc>
              <a:buFont typeface="Arial"/>
              <a:buChar char="•"/>
            </a:pPr>
            <a:r>
              <a:rPr lang="en-US" sz="1850" dirty="0">
                <a:solidFill>
                  <a:srgbClr val="000000"/>
                </a:solidFill>
                <a:latin typeface="DM Sans Bold"/>
              </a:rPr>
              <a:t>IBM</a:t>
            </a:r>
          </a:p>
          <a:p>
            <a:pPr marL="408940" lvl="1" indent="-204470">
              <a:lnSpc>
                <a:spcPts val="2748"/>
              </a:lnSpc>
              <a:buFont typeface="Arial"/>
              <a:buChar char="•"/>
            </a:pPr>
            <a:r>
              <a:rPr lang="en-US" sz="1850" dirty="0">
                <a:solidFill>
                  <a:srgbClr val="000000"/>
                </a:solidFill>
                <a:latin typeface="DM Sans Bold"/>
              </a:rPr>
              <a:t>Unilever</a:t>
            </a:r>
          </a:p>
          <a:p>
            <a:pPr marL="408940" lvl="1" indent="-204470">
              <a:lnSpc>
                <a:spcPts val="2748"/>
              </a:lnSpc>
              <a:buFont typeface="Arial"/>
              <a:buChar char="•"/>
            </a:pPr>
            <a:r>
              <a:rPr lang="en-US" sz="1850" dirty="0">
                <a:solidFill>
                  <a:srgbClr val="000000"/>
                </a:solidFill>
                <a:latin typeface="DM Sans Bold"/>
              </a:rPr>
              <a:t>BAE Systems</a:t>
            </a:r>
          </a:p>
          <a:p>
            <a:pPr marL="408940" lvl="1" indent="-204470">
              <a:lnSpc>
                <a:spcPts val="2748"/>
              </a:lnSpc>
              <a:buFont typeface="Arial"/>
              <a:buChar char="•"/>
            </a:pPr>
            <a:r>
              <a:rPr lang="en-US" sz="1850" dirty="0">
                <a:solidFill>
                  <a:srgbClr val="000000"/>
                </a:solidFill>
                <a:latin typeface="DM Sans Bold"/>
              </a:rPr>
              <a:t>BT </a:t>
            </a:r>
          </a:p>
        </p:txBody>
      </p:sp>
      <p:sp>
        <p:nvSpPr>
          <p:cNvPr id="12" name="TextBox 12"/>
          <p:cNvSpPr txBox="1"/>
          <p:nvPr/>
        </p:nvSpPr>
        <p:spPr>
          <a:xfrm>
            <a:off x="6656333" y="2537631"/>
            <a:ext cx="3347761" cy="3097655"/>
          </a:xfrm>
          <a:prstGeom prst="rect">
            <a:avLst/>
          </a:prstGeom>
        </p:spPr>
        <p:txBody>
          <a:bodyPr lIns="0" tIns="0" rIns="0" bIns="0" rtlCol="0" anchor="t">
            <a:spAutoFit/>
          </a:bodyPr>
          <a:lstStyle/>
          <a:p>
            <a:pPr marL="408940" lvl="1" indent="-204470">
              <a:lnSpc>
                <a:spcPts val="2748"/>
              </a:lnSpc>
              <a:buFont typeface="Arial"/>
              <a:buChar char="•"/>
            </a:pPr>
            <a:r>
              <a:rPr lang="en-US" sz="1850" dirty="0">
                <a:solidFill>
                  <a:srgbClr val="000000"/>
                </a:solidFill>
                <a:latin typeface="DM Sans Bold"/>
              </a:rPr>
              <a:t>Pinsent Masons</a:t>
            </a:r>
            <a:endParaRPr lang="en-US" dirty="0"/>
          </a:p>
          <a:p>
            <a:pPr marL="408940" lvl="1" indent="-204470">
              <a:lnSpc>
                <a:spcPts val="2748"/>
              </a:lnSpc>
              <a:buFont typeface="Arial"/>
              <a:buChar char="•"/>
            </a:pPr>
            <a:r>
              <a:rPr lang="en-US" sz="1850" dirty="0">
                <a:solidFill>
                  <a:srgbClr val="000000"/>
                </a:solidFill>
                <a:latin typeface="DM Sans Bold"/>
              </a:rPr>
              <a:t>Jaguar Land Rover</a:t>
            </a:r>
          </a:p>
          <a:p>
            <a:pPr marL="408940" lvl="1" indent="-204470">
              <a:lnSpc>
                <a:spcPts val="2748"/>
              </a:lnSpc>
              <a:buFont typeface="Arial"/>
              <a:buChar char="•"/>
            </a:pPr>
            <a:r>
              <a:rPr lang="en-US" sz="1850" dirty="0">
                <a:solidFill>
                  <a:srgbClr val="000000"/>
                </a:solidFill>
                <a:latin typeface="DM Sans Bold"/>
              </a:rPr>
              <a:t>Goldman Sachs</a:t>
            </a:r>
          </a:p>
          <a:p>
            <a:pPr marL="408940" lvl="1" indent="-204470">
              <a:lnSpc>
                <a:spcPts val="2748"/>
              </a:lnSpc>
              <a:buFont typeface="Arial"/>
              <a:buChar char="•"/>
            </a:pPr>
            <a:r>
              <a:rPr lang="en-US" sz="1850" dirty="0">
                <a:solidFill>
                  <a:srgbClr val="000000"/>
                </a:solidFill>
                <a:latin typeface="DM Sans Bold"/>
              </a:rPr>
              <a:t>Amazon</a:t>
            </a:r>
          </a:p>
          <a:p>
            <a:pPr marL="408940" lvl="1" indent="-204470">
              <a:lnSpc>
                <a:spcPts val="2748"/>
              </a:lnSpc>
              <a:buFont typeface="Arial"/>
              <a:buChar char="•"/>
            </a:pPr>
            <a:r>
              <a:rPr lang="en-US" sz="1850" dirty="0">
                <a:solidFill>
                  <a:srgbClr val="000000"/>
                </a:solidFill>
                <a:latin typeface="DM Sans Bold"/>
              </a:rPr>
              <a:t>Google</a:t>
            </a:r>
          </a:p>
          <a:p>
            <a:pPr marL="408940" lvl="1" indent="-204470">
              <a:lnSpc>
                <a:spcPts val="2748"/>
              </a:lnSpc>
              <a:buFont typeface="Arial"/>
              <a:buChar char="•"/>
            </a:pPr>
            <a:r>
              <a:rPr lang="en-US" sz="1850" dirty="0">
                <a:solidFill>
                  <a:srgbClr val="000000"/>
                </a:solidFill>
                <a:latin typeface="DM Sans Bold"/>
              </a:rPr>
              <a:t>Accenture</a:t>
            </a:r>
          </a:p>
          <a:p>
            <a:pPr marL="408940" lvl="1" indent="-204470">
              <a:lnSpc>
                <a:spcPts val="2748"/>
              </a:lnSpc>
              <a:buFont typeface="Arial"/>
              <a:buChar char="•"/>
            </a:pPr>
            <a:r>
              <a:rPr lang="en-US" sz="1850" dirty="0">
                <a:solidFill>
                  <a:srgbClr val="000000"/>
                </a:solidFill>
                <a:latin typeface="DM Sans Bold"/>
              </a:rPr>
              <a:t>GSK</a:t>
            </a:r>
          </a:p>
          <a:p>
            <a:pPr marL="408940" lvl="1" indent="-204470">
              <a:lnSpc>
                <a:spcPts val="2748"/>
              </a:lnSpc>
              <a:buFont typeface="Arial"/>
              <a:buChar char="•"/>
            </a:pPr>
            <a:r>
              <a:rPr lang="en-US" sz="1850" dirty="0">
                <a:solidFill>
                  <a:srgbClr val="000000"/>
                </a:solidFill>
                <a:latin typeface="DM Sans Bold"/>
              </a:rPr>
              <a:t>UK Government</a:t>
            </a:r>
          </a:p>
          <a:p>
            <a:pPr marL="408940" lvl="1" indent="-204470">
              <a:lnSpc>
                <a:spcPts val="2748"/>
              </a:lnSpc>
              <a:buFont typeface="Arial"/>
              <a:buChar char="•"/>
            </a:pPr>
            <a:r>
              <a:rPr lang="en-US" sz="1850" dirty="0">
                <a:solidFill>
                  <a:srgbClr val="000000"/>
                </a:solidFill>
                <a:latin typeface="DM Sans Bold"/>
              </a:rPr>
              <a:t>NHS </a:t>
            </a:r>
          </a:p>
        </p:txBody>
      </p:sp>
      <p:grpSp>
        <p:nvGrpSpPr>
          <p:cNvPr id="16" name="Group 16"/>
          <p:cNvGrpSpPr/>
          <p:nvPr/>
        </p:nvGrpSpPr>
        <p:grpSpPr>
          <a:xfrm>
            <a:off x="12041029" y="2111165"/>
            <a:ext cx="5896263" cy="3784814"/>
            <a:chOff x="0" y="0"/>
            <a:chExt cx="1552925" cy="996823"/>
          </a:xfrm>
        </p:grpSpPr>
        <p:sp>
          <p:nvSpPr>
            <p:cNvPr id="17" name="Freeform 17"/>
            <p:cNvSpPr/>
            <p:nvPr/>
          </p:nvSpPr>
          <p:spPr>
            <a:xfrm>
              <a:off x="0" y="0"/>
              <a:ext cx="1552925" cy="996823"/>
            </a:xfrm>
            <a:custGeom>
              <a:avLst/>
              <a:gdLst/>
              <a:ahLst/>
              <a:cxnLst/>
              <a:rect l="l" t="t" r="r" b="b"/>
              <a:pathLst>
                <a:path w="1552925" h="996823">
                  <a:moveTo>
                    <a:pt x="0" y="0"/>
                  </a:moveTo>
                  <a:lnTo>
                    <a:pt x="1552925" y="0"/>
                  </a:lnTo>
                  <a:lnTo>
                    <a:pt x="1552925" y="996823"/>
                  </a:lnTo>
                  <a:lnTo>
                    <a:pt x="0" y="996823"/>
                  </a:lnTo>
                  <a:close/>
                </a:path>
              </a:pathLst>
            </a:custGeom>
            <a:solidFill>
              <a:srgbClr val="FBC900"/>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2330239" y="2409775"/>
            <a:ext cx="5307814" cy="2966085"/>
          </a:xfrm>
          <a:prstGeom prst="rect">
            <a:avLst/>
          </a:prstGeom>
        </p:spPr>
        <p:txBody>
          <a:bodyPr lIns="0" tIns="0" rIns="0" bIns="0" rtlCol="0" anchor="t">
            <a:spAutoFit/>
          </a:bodyPr>
          <a:lstStyle/>
          <a:p>
            <a:pPr>
              <a:lnSpc>
                <a:spcPts val="2940"/>
              </a:lnSpc>
              <a:spcBef>
                <a:spcPct val="0"/>
              </a:spcBef>
            </a:pPr>
            <a:r>
              <a:rPr lang="en-US" sz="2100" dirty="0">
                <a:solidFill>
                  <a:srgbClr val="000000"/>
                </a:solidFill>
                <a:latin typeface="Lato Bold"/>
              </a:rPr>
              <a:t>Suggested approach: </a:t>
            </a:r>
            <a:r>
              <a:rPr lang="en-US" sz="2100" dirty="0">
                <a:solidFill>
                  <a:srgbClr val="000000"/>
                </a:solidFill>
                <a:latin typeface="Lato"/>
              </a:rPr>
              <a:t>Start by asking students to identify the firms they know and what they do/produce.</a:t>
            </a:r>
          </a:p>
          <a:p>
            <a:pPr>
              <a:lnSpc>
                <a:spcPts val="2940"/>
              </a:lnSpc>
              <a:spcBef>
                <a:spcPct val="0"/>
              </a:spcBef>
            </a:pPr>
            <a:endParaRPr lang="en-US" sz="2100">
              <a:solidFill>
                <a:srgbClr val="000000"/>
              </a:solidFill>
              <a:latin typeface="Lato"/>
            </a:endParaRPr>
          </a:p>
          <a:p>
            <a:pPr>
              <a:lnSpc>
                <a:spcPts val="2940"/>
              </a:lnSpc>
              <a:spcBef>
                <a:spcPct val="0"/>
              </a:spcBef>
            </a:pPr>
            <a:r>
              <a:rPr lang="en-US" sz="2100" dirty="0">
                <a:solidFill>
                  <a:srgbClr val="000000"/>
                </a:solidFill>
                <a:latin typeface="Lato"/>
              </a:rPr>
              <a:t>Then ask them to say which ones offer apprenticeships and which ones don’t (either on their own, in pairs or as a whole group discussion).</a:t>
            </a:r>
            <a:endParaRPr lang="en-US" sz="2100" dirty="0">
              <a:solidFill>
                <a:srgbClr val="000000"/>
              </a:solidFill>
              <a:latin typeface="Lato"/>
              <a:ea typeface="Lato"/>
              <a:cs typeface="Lato"/>
            </a:endParaRPr>
          </a:p>
        </p:txBody>
      </p:sp>
      <p:grpSp>
        <p:nvGrpSpPr>
          <p:cNvPr id="20" name="Group 20"/>
          <p:cNvGrpSpPr/>
          <p:nvPr/>
        </p:nvGrpSpPr>
        <p:grpSpPr>
          <a:xfrm>
            <a:off x="2968092" y="6843734"/>
            <a:ext cx="12351815" cy="3081226"/>
            <a:chOff x="0" y="0"/>
            <a:chExt cx="16469087" cy="4108302"/>
          </a:xfrm>
        </p:grpSpPr>
        <p:grpSp>
          <p:nvGrpSpPr>
            <p:cNvPr id="21" name="Group 21"/>
            <p:cNvGrpSpPr/>
            <p:nvPr/>
          </p:nvGrpSpPr>
          <p:grpSpPr>
            <a:xfrm>
              <a:off x="0" y="0"/>
              <a:ext cx="16469087" cy="4108302"/>
              <a:chOff x="0" y="0"/>
              <a:chExt cx="3253153" cy="811516"/>
            </a:xfrm>
          </p:grpSpPr>
          <p:sp>
            <p:nvSpPr>
              <p:cNvPr id="22" name="Freeform 22"/>
              <p:cNvSpPr/>
              <p:nvPr/>
            </p:nvSpPr>
            <p:spPr>
              <a:xfrm>
                <a:off x="0" y="0"/>
                <a:ext cx="3253153" cy="811516"/>
              </a:xfrm>
              <a:custGeom>
                <a:avLst/>
                <a:gdLst/>
                <a:ahLst/>
                <a:cxnLst/>
                <a:rect l="l" t="t" r="r" b="b"/>
                <a:pathLst>
                  <a:path w="3253153" h="811516">
                    <a:moveTo>
                      <a:pt x="0" y="0"/>
                    </a:moveTo>
                    <a:lnTo>
                      <a:pt x="3253153" y="0"/>
                    </a:lnTo>
                    <a:lnTo>
                      <a:pt x="3253153" y="811516"/>
                    </a:lnTo>
                    <a:lnTo>
                      <a:pt x="0" y="811516"/>
                    </a:lnTo>
                    <a:close/>
                  </a:path>
                </a:pathLst>
              </a:custGeom>
              <a:solidFill>
                <a:srgbClr val="FBC900"/>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656812" y="206375"/>
              <a:ext cx="15380774" cy="3423502"/>
            </a:xfrm>
            <a:prstGeom prst="rect">
              <a:avLst/>
            </a:prstGeom>
          </p:spPr>
          <p:txBody>
            <a:bodyPr lIns="0" tIns="0" rIns="0" bIns="0" rtlCol="0" anchor="t">
              <a:spAutoFit/>
            </a:bodyPr>
            <a:lstStyle/>
            <a:p>
              <a:pPr>
                <a:lnSpc>
                  <a:spcPts val="2939"/>
                </a:lnSpc>
                <a:spcBef>
                  <a:spcPct val="0"/>
                </a:spcBef>
              </a:pPr>
              <a:r>
                <a:rPr lang="en-US" sz="2050" dirty="0">
                  <a:solidFill>
                    <a:srgbClr val="000000"/>
                  </a:solidFill>
                  <a:latin typeface="Lato Bold"/>
                </a:rPr>
                <a:t>Answer:</a:t>
              </a:r>
              <a:r>
                <a:rPr lang="en-US" sz="2050" dirty="0">
                  <a:solidFill>
                    <a:srgbClr val="000000"/>
                  </a:solidFill>
                  <a:latin typeface="Lato"/>
                </a:rPr>
                <a:t> All of them do.</a:t>
              </a:r>
            </a:p>
            <a:p>
              <a:pPr>
                <a:lnSpc>
                  <a:spcPts val="2939"/>
                </a:lnSpc>
                <a:spcBef>
                  <a:spcPct val="0"/>
                </a:spcBef>
              </a:pPr>
              <a:endParaRPr lang="en-US" sz="2099">
                <a:solidFill>
                  <a:srgbClr val="000000"/>
                </a:solidFill>
                <a:latin typeface="Lato"/>
              </a:endParaRPr>
            </a:p>
            <a:p>
              <a:pPr>
                <a:lnSpc>
                  <a:spcPts val="2939"/>
                </a:lnSpc>
                <a:spcBef>
                  <a:spcPct val="0"/>
                </a:spcBef>
              </a:pPr>
              <a:r>
                <a:rPr lang="en-US" sz="2050" dirty="0">
                  <a:solidFill>
                    <a:srgbClr val="000000"/>
                  </a:solidFill>
                  <a:latin typeface="Lato"/>
                </a:rPr>
                <a:t>There's a good list here: https://www.ratemyapprenticeship.co.uk/best-apprenticeship-employers</a:t>
              </a:r>
              <a:endParaRPr lang="en-US" sz="2050" dirty="0">
                <a:solidFill>
                  <a:srgbClr val="000000"/>
                </a:solidFill>
                <a:latin typeface="Lato"/>
                <a:ea typeface="Lato"/>
                <a:cs typeface="Lato"/>
              </a:endParaRPr>
            </a:p>
            <a:p>
              <a:pPr>
                <a:lnSpc>
                  <a:spcPts val="2939"/>
                </a:lnSpc>
                <a:spcBef>
                  <a:spcPct val="0"/>
                </a:spcBef>
              </a:pPr>
              <a:endParaRPr lang="en-US" sz="2099">
                <a:solidFill>
                  <a:srgbClr val="000000"/>
                </a:solidFill>
                <a:latin typeface="Lato"/>
              </a:endParaRPr>
            </a:p>
            <a:p>
              <a:pPr>
                <a:lnSpc>
                  <a:spcPts val="2939"/>
                </a:lnSpc>
                <a:spcBef>
                  <a:spcPct val="0"/>
                </a:spcBef>
              </a:pPr>
              <a:r>
                <a:rPr lang="en-US" sz="2050" dirty="0">
                  <a:solidFill>
                    <a:srgbClr val="000000"/>
                  </a:solidFill>
                  <a:latin typeface="Lato"/>
                </a:rPr>
                <a:t>And here: https://www.topapprenticeshipemployers.co.uk/Top100AE22.pdf </a:t>
              </a:r>
              <a:endParaRPr lang="en-US" sz="2050" dirty="0">
                <a:solidFill>
                  <a:srgbClr val="000000"/>
                </a:solidFill>
                <a:latin typeface="Lato"/>
                <a:ea typeface="Lato"/>
                <a:cs typeface="Lato"/>
              </a:endParaRPr>
            </a:p>
            <a:p>
              <a:pPr>
                <a:lnSpc>
                  <a:spcPts val="2939"/>
                </a:lnSpc>
                <a:spcBef>
                  <a:spcPct val="0"/>
                </a:spcBef>
              </a:pPr>
              <a:endParaRPr lang="en-US" sz="2099">
                <a:solidFill>
                  <a:srgbClr val="000000"/>
                </a:solidFill>
                <a:latin typeface="Lato"/>
              </a:endParaRPr>
            </a:p>
            <a:p>
              <a:pPr>
                <a:lnSpc>
                  <a:spcPts val="2939"/>
                </a:lnSpc>
                <a:spcBef>
                  <a:spcPct val="0"/>
                </a:spcBef>
              </a:pPr>
              <a:r>
                <a:rPr lang="en-US" sz="2050" dirty="0">
                  <a:solidFill>
                    <a:srgbClr val="000000"/>
                  </a:solidFill>
                  <a:latin typeface="Lato Bold"/>
                  <a:ea typeface="Lato Bold"/>
                  <a:cs typeface="Lato Bold"/>
                </a:rPr>
                <a:t>Information</a:t>
              </a:r>
              <a:r>
                <a:rPr lang="en-US" sz="2050" dirty="0">
                  <a:solidFill>
                    <a:srgbClr val="000000"/>
                  </a:solidFill>
                  <a:latin typeface="Lato Bold"/>
                </a:rPr>
                <a:t> on what each company does can be found on the following slide.</a:t>
              </a:r>
              <a:endParaRPr lang="en-US" sz="2050" dirty="0">
                <a:solidFill>
                  <a:srgbClr val="000000"/>
                </a:solidFill>
                <a:latin typeface="Lato Bold"/>
                <a:ea typeface="Lato Bold"/>
                <a:cs typeface="Lato Bold"/>
              </a:endParaRPr>
            </a:p>
          </p:txBody>
        </p:sp>
      </p:grpSp>
      <p:grpSp>
        <p:nvGrpSpPr>
          <p:cNvPr id="25" name="Group 25"/>
          <p:cNvGrpSpPr/>
          <p:nvPr/>
        </p:nvGrpSpPr>
        <p:grpSpPr>
          <a:xfrm>
            <a:off x="13328689" y="503327"/>
            <a:ext cx="4573424" cy="1041830"/>
            <a:chOff x="0" y="0"/>
            <a:chExt cx="686161" cy="156308"/>
          </a:xfrm>
        </p:grpSpPr>
        <p:sp>
          <p:nvSpPr>
            <p:cNvPr id="26" name="Freeform 26"/>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28" name="Group 28"/>
          <p:cNvGrpSpPr/>
          <p:nvPr/>
        </p:nvGrpSpPr>
        <p:grpSpPr>
          <a:xfrm>
            <a:off x="12884799" y="274118"/>
            <a:ext cx="785630" cy="785630"/>
            <a:chOff x="0" y="0"/>
            <a:chExt cx="1047507" cy="1047507"/>
          </a:xfrm>
        </p:grpSpPr>
        <p:grpSp>
          <p:nvGrpSpPr>
            <p:cNvPr id="29" name="Group 29"/>
            <p:cNvGrpSpPr/>
            <p:nvPr/>
          </p:nvGrpSpPr>
          <p:grpSpPr>
            <a:xfrm>
              <a:off x="0" y="0"/>
              <a:ext cx="1047507" cy="104750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31" name="TextBox 31"/>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32" name="Freeform 32"/>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3" name="TextBox 33"/>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Bold"/>
              </a:rPr>
              <a:t>SUGGESTED TIME: 4-5 MINUTES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86100"/>
            <a:ext cx="18288000" cy="2240068"/>
            <a:chOff x="0" y="0"/>
            <a:chExt cx="4816593" cy="589977"/>
          </a:xfrm>
        </p:grpSpPr>
        <p:sp>
          <p:nvSpPr>
            <p:cNvPr id="3" name="Freeform 3"/>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FBC9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609600"/>
            <a:ext cx="18288000" cy="1803739"/>
            <a:chOff x="0" y="0"/>
            <a:chExt cx="4816593" cy="475059"/>
          </a:xfrm>
        </p:grpSpPr>
        <p:sp>
          <p:nvSpPr>
            <p:cNvPr id="6" name="Freeform 6"/>
            <p:cNvSpPr/>
            <p:nvPr/>
          </p:nvSpPr>
          <p:spPr>
            <a:xfrm>
              <a:off x="0" y="0"/>
              <a:ext cx="4816592" cy="475059"/>
            </a:xfrm>
            <a:custGeom>
              <a:avLst/>
              <a:gdLst/>
              <a:ahLst/>
              <a:cxnLst/>
              <a:rect l="l" t="t" r="r" b="b"/>
              <a:pathLst>
                <a:path w="4816592" h="475059">
                  <a:moveTo>
                    <a:pt x="0" y="0"/>
                  </a:moveTo>
                  <a:lnTo>
                    <a:pt x="4816592" y="0"/>
                  </a:lnTo>
                  <a:lnTo>
                    <a:pt x="4816592" y="475059"/>
                  </a:lnTo>
                  <a:lnTo>
                    <a:pt x="0" y="475059"/>
                  </a:lnTo>
                  <a:close/>
                </a:path>
              </a:pathLst>
            </a:custGeom>
            <a:solidFill>
              <a:srgbClr val="E76B4C"/>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669453" y="2850606"/>
            <a:ext cx="12949093" cy="6309360"/>
          </a:xfrm>
          <a:prstGeom prst="rect">
            <a:avLst/>
          </a:prstGeom>
        </p:spPr>
        <p:txBody>
          <a:bodyPr lIns="0" tIns="0" rIns="0" bIns="0" rtlCol="0" anchor="t">
            <a:spAutoFit/>
          </a:bodyPr>
          <a:lstStyle/>
          <a:p>
            <a:pPr>
              <a:lnSpc>
                <a:spcPts val="2939"/>
              </a:lnSpc>
              <a:spcBef>
                <a:spcPct val="0"/>
              </a:spcBef>
            </a:pPr>
            <a:r>
              <a:rPr lang="en-US" sz="2050" dirty="0">
                <a:solidFill>
                  <a:srgbClr val="E6634D"/>
                </a:solidFill>
                <a:latin typeface="Lato Bold"/>
              </a:rPr>
              <a:t>PwC </a:t>
            </a:r>
            <a:r>
              <a:rPr lang="en-US" sz="2050" dirty="0">
                <a:solidFill>
                  <a:srgbClr val="000000"/>
                </a:solidFill>
                <a:latin typeface="Lato"/>
              </a:rPr>
              <a:t>– accountancy, audit, tax and business advice to major corporations</a:t>
            </a:r>
          </a:p>
          <a:p>
            <a:pPr>
              <a:lnSpc>
                <a:spcPts val="2939"/>
              </a:lnSpc>
              <a:spcBef>
                <a:spcPct val="0"/>
              </a:spcBef>
            </a:pPr>
            <a:r>
              <a:rPr lang="en-US" sz="2050" dirty="0">
                <a:solidFill>
                  <a:srgbClr val="E6634D"/>
                </a:solidFill>
                <a:latin typeface="Lato Bold"/>
              </a:rPr>
              <a:t>Deloitte</a:t>
            </a:r>
            <a:r>
              <a:rPr lang="en-US" sz="2050" dirty="0">
                <a:solidFill>
                  <a:srgbClr val="000000"/>
                </a:solidFill>
                <a:latin typeface="Lato Bold"/>
              </a:rPr>
              <a:t> </a:t>
            </a:r>
            <a:r>
              <a:rPr lang="en-US" sz="2050" dirty="0">
                <a:solidFill>
                  <a:srgbClr val="000000"/>
                </a:solidFill>
                <a:latin typeface="Lato"/>
              </a:rPr>
              <a:t>– accountancy, audit, tax and business advice to major corporations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EY </a:t>
            </a:r>
            <a:r>
              <a:rPr lang="en-US" sz="2050" dirty="0">
                <a:solidFill>
                  <a:srgbClr val="000000"/>
                </a:solidFill>
                <a:latin typeface="Lato"/>
              </a:rPr>
              <a:t>– accountancy, audit, tax and business advice to major corporations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KPMG </a:t>
            </a:r>
            <a:r>
              <a:rPr lang="en-US" sz="2050" dirty="0">
                <a:solidFill>
                  <a:srgbClr val="000000"/>
                </a:solidFill>
                <a:latin typeface="Lato"/>
              </a:rPr>
              <a:t>– accountancy, audit, tax and business advice to major corporations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IBM</a:t>
            </a:r>
            <a:r>
              <a:rPr lang="en-US" sz="2050" dirty="0">
                <a:solidFill>
                  <a:srgbClr val="E6634D"/>
                </a:solidFill>
                <a:latin typeface="Lato"/>
              </a:rPr>
              <a:t> </a:t>
            </a:r>
            <a:r>
              <a:rPr lang="en-US" sz="2050" dirty="0">
                <a:solidFill>
                  <a:srgbClr val="000000"/>
                </a:solidFill>
                <a:latin typeface="Lato"/>
              </a:rPr>
              <a:t>– business-focused computer software and data services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Unilever</a:t>
            </a:r>
            <a:r>
              <a:rPr lang="en-US" sz="2050" dirty="0">
                <a:solidFill>
                  <a:srgbClr val="E6634D"/>
                </a:solidFill>
                <a:latin typeface="Lato"/>
              </a:rPr>
              <a:t> </a:t>
            </a:r>
            <a:r>
              <a:rPr lang="en-US" sz="2050" dirty="0">
                <a:solidFill>
                  <a:srgbClr val="000000"/>
                </a:solidFill>
                <a:latin typeface="Lato"/>
              </a:rPr>
              <a:t>– stuff you buy in the supermarket!  From shampoo brands to Marmite and everything in between</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BAE Systems</a:t>
            </a:r>
            <a:r>
              <a:rPr lang="en-US" sz="2050" dirty="0">
                <a:solidFill>
                  <a:srgbClr val="000000"/>
                </a:solidFill>
                <a:latin typeface="Lato Bold"/>
              </a:rPr>
              <a:t> </a:t>
            </a:r>
            <a:r>
              <a:rPr lang="en-US" sz="2050" dirty="0">
                <a:solidFill>
                  <a:srgbClr val="000000"/>
                </a:solidFill>
                <a:latin typeface="Lato"/>
              </a:rPr>
              <a:t>– military aircraft and other vehicles, weapons systems (i.e. guns, bombs and missiles)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BT</a:t>
            </a:r>
            <a:r>
              <a:rPr lang="en-US" sz="2050" dirty="0">
                <a:solidFill>
                  <a:srgbClr val="000000"/>
                </a:solidFill>
                <a:latin typeface="Lato Bold"/>
              </a:rPr>
              <a:t> </a:t>
            </a:r>
            <a:r>
              <a:rPr lang="en-US" sz="2050" dirty="0">
                <a:solidFill>
                  <a:srgbClr val="000000"/>
                </a:solidFill>
                <a:latin typeface="Lato"/>
              </a:rPr>
              <a:t>– telecommunications (internet, phones, etc.)</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Pinsent Masons</a:t>
            </a:r>
            <a:r>
              <a:rPr lang="en-US" sz="2050" dirty="0">
                <a:solidFill>
                  <a:srgbClr val="000000"/>
                </a:solidFill>
                <a:latin typeface="Lato"/>
              </a:rPr>
              <a:t> – big legal firm of solicitors, advising other big companies on their legal positions and options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Jaguar Land Rover</a:t>
            </a:r>
            <a:r>
              <a:rPr lang="en-US" sz="2050" dirty="0">
                <a:solidFill>
                  <a:srgbClr val="E6634D"/>
                </a:solidFill>
                <a:latin typeface="Lato"/>
              </a:rPr>
              <a:t> </a:t>
            </a:r>
            <a:r>
              <a:rPr lang="en-US" sz="2050" dirty="0">
                <a:solidFill>
                  <a:srgbClr val="000000"/>
                </a:solidFill>
                <a:latin typeface="Lato"/>
              </a:rPr>
              <a:t>– makes cars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Goldman Sachs </a:t>
            </a:r>
            <a:r>
              <a:rPr lang="en-US" sz="2050" dirty="0">
                <a:solidFill>
                  <a:srgbClr val="000000"/>
                </a:solidFill>
                <a:latin typeface="Lato"/>
              </a:rPr>
              <a:t>– big investment bank, helping countries and corporations use their money well</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Amazon </a:t>
            </a:r>
            <a:r>
              <a:rPr lang="en-US" sz="2050" dirty="0">
                <a:solidFill>
                  <a:srgbClr val="000000"/>
                </a:solidFill>
                <a:latin typeface="Lato"/>
              </a:rPr>
              <a:t>– online retail giant (that actually makes most of its money from renting out computer servers!)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Google </a:t>
            </a:r>
            <a:r>
              <a:rPr lang="en-US" sz="2050" dirty="0">
                <a:solidFill>
                  <a:srgbClr val="000000"/>
                </a:solidFill>
                <a:latin typeface="Lato"/>
              </a:rPr>
              <a:t>– online search engine and other useful tools (e.g. Google Maps)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Accenture </a:t>
            </a:r>
            <a:r>
              <a:rPr lang="en-US" sz="2050" dirty="0">
                <a:solidFill>
                  <a:srgbClr val="000000"/>
                </a:solidFill>
                <a:latin typeface="Lato"/>
              </a:rPr>
              <a:t>– big IT firm that helps companies design, develop and implement big IT solutions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GSK</a:t>
            </a:r>
            <a:r>
              <a:rPr lang="en-US" sz="2050" dirty="0">
                <a:solidFill>
                  <a:srgbClr val="000000"/>
                </a:solidFill>
                <a:latin typeface="Lato"/>
              </a:rPr>
              <a:t> – researches and develops medical drugs for people who are ill</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UK Government</a:t>
            </a:r>
            <a:r>
              <a:rPr lang="en-US" sz="2050" dirty="0">
                <a:solidFill>
                  <a:srgbClr val="000000"/>
                </a:solidFill>
                <a:latin typeface="Lato"/>
              </a:rPr>
              <a:t> – runs the country (sometimes…)</a:t>
            </a:r>
            <a:endParaRPr lang="en-US" sz="2050" dirty="0">
              <a:solidFill>
                <a:srgbClr val="000000"/>
              </a:solidFill>
              <a:latin typeface="Lato"/>
              <a:ea typeface="Lato"/>
              <a:cs typeface="Lato"/>
            </a:endParaRPr>
          </a:p>
          <a:p>
            <a:pPr>
              <a:lnSpc>
                <a:spcPts val="2939"/>
              </a:lnSpc>
              <a:spcBef>
                <a:spcPct val="0"/>
              </a:spcBef>
            </a:pPr>
            <a:r>
              <a:rPr lang="en-US" sz="2050" dirty="0">
                <a:solidFill>
                  <a:srgbClr val="E6634D"/>
                </a:solidFill>
                <a:latin typeface="Lato Bold"/>
              </a:rPr>
              <a:t>NHS</a:t>
            </a:r>
            <a:r>
              <a:rPr lang="en-US" sz="2050" dirty="0">
                <a:solidFill>
                  <a:srgbClr val="000000"/>
                </a:solidFill>
                <a:latin typeface="Lato"/>
              </a:rPr>
              <a:t> – the 500 or so bodies that make up the UK’s free-to-use health system</a:t>
            </a:r>
            <a:endParaRPr lang="en-US" sz="2050" dirty="0">
              <a:solidFill>
                <a:srgbClr val="000000"/>
              </a:solidFill>
              <a:latin typeface="Lato"/>
              <a:ea typeface="Lato"/>
              <a:cs typeface="Lato"/>
            </a:endParaRPr>
          </a:p>
        </p:txBody>
      </p:sp>
      <p:sp>
        <p:nvSpPr>
          <p:cNvPr id="9" name="TextBox 9"/>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a:rPr>
              <a:t>© Ben Rowland 2023</a:t>
            </a:r>
          </a:p>
        </p:txBody>
      </p:sp>
      <p:sp>
        <p:nvSpPr>
          <p:cNvPr id="10" name="TextBox 10"/>
          <p:cNvSpPr txBox="1"/>
          <p:nvPr/>
        </p:nvSpPr>
        <p:spPr>
          <a:xfrm>
            <a:off x="2973196" y="1085850"/>
            <a:ext cx="12341608" cy="878667"/>
          </a:xfrm>
          <a:prstGeom prst="rect">
            <a:avLst/>
          </a:prstGeom>
        </p:spPr>
        <p:txBody>
          <a:bodyPr lIns="0" tIns="0" rIns="0" bIns="0" rtlCol="0" anchor="t">
            <a:spAutoFit/>
          </a:bodyPr>
          <a:lstStyle/>
          <a:p>
            <a:pPr>
              <a:lnSpc>
                <a:spcPts val="6804"/>
              </a:lnSpc>
            </a:pPr>
            <a:r>
              <a:rPr lang="en-US" sz="6186">
                <a:solidFill>
                  <a:srgbClr val="FFFFFF"/>
                </a:solidFill>
                <a:latin typeface="Lato Bold"/>
              </a:rPr>
              <a:t>WHAT DO THE COMPANIES 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2"/>
          <p:cNvGrpSpPr/>
          <p:nvPr/>
        </p:nvGrpSpPr>
        <p:grpSpPr>
          <a:xfrm>
            <a:off x="6613273" y="2504575"/>
            <a:ext cx="10537862" cy="6566085"/>
            <a:chOff x="0" y="0"/>
            <a:chExt cx="2491651" cy="1552534"/>
          </a:xfrm>
        </p:grpSpPr>
        <p:sp>
          <p:nvSpPr>
            <p:cNvPr id="33" name="Freeform 33"/>
            <p:cNvSpPr/>
            <p:nvPr/>
          </p:nvSpPr>
          <p:spPr>
            <a:xfrm>
              <a:off x="0" y="0"/>
              <a:ext cx="2491651" cy="1552534"/>
            </a:xfrm>
            <a:custGeom>
              <a:avLst/>
              <a:gdLst/>
              <a:ahLst/>
              <a:cxnLst/>
              <a:rect l="l" t="t" r="r" b="b"/>
              <a:pathLst>
                <a:path w="2491651" h="1552534">
                  <a:moveTo>
                    <a:pt x="0" y="0"/>
                  </a:moveTo>
                  <a:lnTo>
                    <a:pt x="2491651" y="0"/>
                  </a:lnTo>
                  <a:lnTo>
                    <a:pt x="2491651" y="1552534"/>
                  </a:lnTo>
                  <a:lnTo>
                    <a:pt x="0" y="1552534"/>
                  </a:lnTo>
                  <a:close/>
                </a:path>
              </a:pathLst>
            </a:custGeom>
            <a:solidFill>
              <a:srgbClr val="000000">
                <a:alpha val="0"/>
              </a:srgbClr>
            </a:solidFill>
            <a:ln w="57150" cap="sq">
              <a:solidFill>
                <a:srgbClr val="FBC900"/>
              </a:solidFill>
              <a:prstDash val="solid"/>
              <a:miter/>
            </a:ln>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 name="Group 2"/>
          <p:cNvGrpSpPr/>
          <p:nvPr/>
        </p:nvGrpSpPr>
        <p:grpSpPr>
          <a:xfrm>
            <a:off x="6613658" y="2505227"/>
            <a:ext cx="9869078" cy="5836385"/>
            <a:chOff x="0" y="0"/>
            <a:chExt cx="13158770" cy="7781846"/>
          </a:xfrm>
        </p:grpSpPr>
        <p:sp>
          <p:nvSpPr>
            <p:cNvPr id="3" name="TextBox 3"/>
            <p:cNvSpPr txBox="1"/>
            <p:nvPr/>
          </p:nvSpPr>
          <p:spPr>
            <a:xfrm>
              <a:off x="2269010" y="922437"/>
              <a:ext cx="10045581" cy="1401290"/>
            </a:xfrm>
            <a:prstGeom prst="rect">
              <a:avLst/>
            </a:prstGeom>
          </p:spPr>
          <p:txBody>
            <a:bodyPr lIns="0" tIns="0" rIns="0" bIns="0" rtlCol="0" anchor="t">
              <a:spAutoFit/>
            </a:bodyPr>
            <a:lstStyle/>
            <a:p>
              <a:pPr>
                <a:lnSpc>
                  <a:spcPts val="4069"/>
                </a:lnSpc>
              </a:pPr>
              <a:r>
                <a:rPr lang="en-US" sz="3699">
                  <a:solidFill>
                    <a:srgbClr val="E76B4C"/>
                  </a:solidFill>
                  <a:latin typeface="Lato Bold"/>
                </a:rPr>
                <a:t>HOW DO YOU LEARN HOW TO DO SOMETHING?</a:t>
              </a:r>
            </a:p>
          </p:txBody>
        </p:sp>
        <p:sp>
          <p:nvSpPr>
            <p:cNvPr id="4" name="Freeform 4"/>
            <p:cNvSpPr/>
            <p:nvPr/>
          </p:nvSpPr>
          <p:spPr>
            <a:xfrm rot="5400000">
              <a:off x="0" y="0"/>
              <a:ext cx="4890514" cy="4890514"/>
            </a:xfrm>
            <a:custGeom>
              <a:avLst/>
              <a:gdLst/>
              <a:ahLst/>
              <a:cxnLst/>
              <a:rect l="l" t="t" r="r" b="b"/>
              <a:pathLst>
                <a:path w="4890514" h="4890514">
                  <a:moveTo>
                    <a:pt x="0" y="0"/>
                  </a:moveTo>
                  <a:lnTo>
                    <a:pt x="4890514" y="0"/>
                  </a:lnTo>
                  <a:lnTo>
                    <a:pt x="4890514" y="4890514"/>
                  </a:lnTo>
                  <a:lnTo>
                    <a:pt x="0" y="4890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422600" y="3040031"/>
              <a:ext cx="262339" cy="26233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089656" y="2790814"/>
              <a:ext cx="4569276" cy="800680"/>
            </a:xfrm>
            <a:prstGeom prst="rect">
              <a:avLst/>
            </a:prstGeom>
          </p:spPr>
          <p:txBody>
            <a:bodyPr lIns="0" tIns="0" rIns="0" bIns="0" rtlCol="0" anchor="t">
              <a:spAutoFit/>
            </a:bodyPr>
            <a:lstStyle/>
            <a:p>
              <a:pPr>
                <a:lnSpc>
                  <a:spcPts val="2302"/>
                </a:lnSpc>
              </a:pPr>
              <a:r>
                <a:rPr lang="en-US" sz="2093">
                  <a:solidFill>
                    <a:srgbClr val="000000"/>
                  </a:solidFill>
                  <a:latin typeface="DM Sans Bold"/>
                </a:rPr>
                <a:t>Being told about how it all works</a:t>
              </a:r>
            </a:p>
          </p:txBody>
        </p:sp>
        <p:grpSp>
          <p:nvGrpSpPr>
            <p:cNvPr id="9" name="Group 9"/>
            <p:cNvGrpSpPr/>
            <p:nvPr/>
          </p:nvGrpSpPr>
          <p:grpSpPr>
            <a:xfrm>
              <a:off x="1422600" y="4069891"/>
              <a:ext cx="262339" cy="2623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120038" y="3763222"/>
              <a:ext cx="4636359" cy="800680"/>
            </a:xfrm>
            <a:prstGeom prst="rect">
              <a:avLst/>
            </a:prstGeom>
          </p:spPr>
          <p:txBody>
            <a:bodyPr lIns="0" tIns="0" rIns="0" bIns="0" rtlCol="0" anchor="t">
              <a:spAutoFit/>
            </a:bodyPr>
            <a:lstStyle/>
            <a:p>
              <a:pPr>
                <a:lnSpc>
                  <a:spcPts val="2302"/>
                </a:lnSpc>
              </a:pPr>
              <a:r>
                <a:rPr lang="en-US" sz="2093">
                  <a:solidFill>
                    <a:srgbClr val="000000"/>
                  </a:solidFill>
                  <a:latin typeface="DM Sans Bold"/>
                </a:rPr>
                <a:t>Researching and reading up on the theory</a:t>
              </a:r>
            </a:p>
          </p:txBody>
        </p:sp>
        <p:sp>
          <p:nvSpPr>
            <p:cNvPr id="13" name="TextBox 13"/>
            <p:cNvSpPr txBox="1"/>
            <p:nvPr/>
          </p:nvSpPr>
          <p:spPr>
            <a:xfrm>
              <a:off x="2089656" y="4824082"/>
              <a:ext cx="4187208" cy="800680"/>
            </a:xfrm>
            <a:prstGeom prst="rect">
              <a:avLst/>
            </a:prstGeom>
          </p:spPr>
          <p:txBody>
            <a:bodyPr lIns="0" tIns="0" rIns="0" bIns="0" rtlCol="0" anchor="t">
              <a:spAutoFit/>
            </a:bodyPr>
            <a:lstStyle/>
            <a:p>
              <a:pPr>
                <a:lnSpc>
                  <a:spcPts val="2302"/>
                </a:lnSpc>
              </a:pPr>
              <a:r>
                <a:rPr lang="en-US" sz="2093">
                  <a:solidFill>
                    <a:srgbClr val="000000"/>
                  </a:solidFill>
                  <a:latin typeface="DM Sans Bold"/>
                </a:rPr>
                <a:t>Writing assignments to prove what you know</a:t>
              </a:r>
            </a:p>
          </p:txBody>
        </p:sp>
        <p:grpSp>
          <p:nvGrpSpPr>
            <p:cNvPr id="14" name="Group 14"/>
            <p:cNvGrpSpPr/>
            <p:nvPr/>
          </p:nvGrpSpPr>
          <p:grpSpPr>
            <a:xfrm>
              <a:off x="1422600" y="4980108"/>
              <a:ext cx="262339" cy="26233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7824973" y="2975468"/>
              <a:ext cx="262339" cy="26233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8484433" y="2836388"/>
              <a:ext cx="4569276" cy="413303"/>
            </a:xfrm>
            <a:prstGeom prst="rect">
              <a:avLst/>
            </a:prstGeom>
          </p:spPr>
          <p:txBody>
            <a:bodyPr lIns="0" tIns="0" rIns="0" bIns="0" rtlCol="0" anchor="t">
              <a:spAutoFit/>
            </a:bodyPr>
            <a:lstStyle/>
            <a:p>
              <a:pPr>
                <a:lnSpc>
                  <a:spcPts val="2302"/>
                </a:lnSpc>
              </a:pPr>
              <a:r>
                <a:rPr lang="en-US" sz="2093">
                  <a:solidFill>
                    <a:srgbClr val="000000"/>
                  </a:solidFill>
                  <a:latin typeface="DM Sans Bold"/>
                </a:rPr>
                <a:t>Having a go yourself</a:t>
              </a:r>
            </a:p>
          </p:txBody>
        </p:sp>
        <p:grpSp>
          <p:nvGrpSpPr>
            <p:cNvPr id="21" name="Group 21"/>
            <p:cNvGrpSpPr/>
            <p:nvPr/>
          </p:nvGrpSpPr>
          <p:grpSpPr>
            <a:xfrm>
              <a:off x="7824973" y="3812002"/>
              <a:ext cx="262339" cy="26233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8522411" y="3520524"/>
              <a:ext cx="4636359" cy="800680"/>
            </a:xfrm>
            <a:prstGeom prst="rect">
              <a:avLst/>
            </a:prstGeom>
          </p:spPr>
          <p:txBody>
            <a:bodyPr lIns="0" tIns="0" rIns="0" bIns="0" rtlCol="0" anchor="t">
              <a:spAutoFit/>
            </a:bodyPr>
            <a:lstStyle/>
            <a:p>
              <a:pPr>
                <a:lnSpc>
                  <a:spcPts val="2302"/>
                </a:lnSpc>
              </a:pPr>
              <a:r>
                <a:rPr lang="en-US" sz="2093">
                  <a:solidFill>
                    <a:srgbClr val="000000"/>
                  </a:solidFill>
                  <a:latin typeface="DM Sans Bold"/>
                </a:rPr>
                <a:t>With someone on hand to show you and help you</a:t>
              </a:r>
            </a:p>
          </p:txBody>
        </p:sp>
        <p:sp>
          <p:nvSpPr>
            <p:cNvPr id="25" name="TextBox 25"/>
            <p:cNvSpPr txBox="1"/>
            <p:nvPr/>
          </p:nvSpPr>
          <p:spPr>
            <a:xfrm>
              <a:off x="8492028" y="4649746"/>
              <a:ext cx="4569276" cy="800680"/>
            </a:xfrm>
            <a:prstGeom prst="rect">
              <a:avLst/>
            </a:prstGeom>
          </p:spPr>
          <p:txBody>
            <a:bodyPr lIns="0" tIns="0" rIns="0" bIns="0" rtlCol="0" anchor="t">
              <a:spAutoFit/>
            </a:bodyPr>
            <a:lstStyle/>
            <a:p>
              <a:pPr>
                <a:lnSpc>
                  <a:spcPts val="2302"/>
                </a:lnSpc>
              </a:pPr>
              <a:r>
                <a:rPr lang="en-US" sz="2093">
                  <a:solidFill>
                    <a:srgbClr val="000000"/>
                  </a:solidFill>
                  <a:latin typeface="DM Sans Bold"/>
                </a:rPr>
                <a:t>With the opportunity to ask questions as you go</a:t>
              </a:r>
            </a:p>
          </p:txBody>
        </p:sp>
        <p:grpSp>
          <p:nvGrpSpPr>
            <p:cNvPr id="26" name="Group 26"/>
            <p:cNvGrpSpPr/>
            <p:nvPr/>
          </p:nvGrpSpPr>
          <p:grpSpPr>
            <a:xfrm>
              <a:off x="7824973" y="4860984"/>
              <a:ext cx="262339" cy="26233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6207209" y="7535434"/>
              <a:ext cx="1824184" cy="246412"/>
            </a:xfrm>
            <a:prstGeom prst="rect">
              <a:avLst/>
            </a:prstGeom>
          </p:spPr>
          <p:txBody>
            <a:bodyPr lIns="0" tIns="0" rIns="0" bIns="0" rtlCol="0" anchor="t">
              <a:spAutoFit/>
            </a:bodyPr>
            <a:lstStyle/>
            <a:p>
              <a:pPr algn="ctr">
                <a:lnSpc>
                  <a:spcPts val="1590"/>
                </a:lnSpc>
                <a:spcBef>
                  <a:spcPct val="0"/>
                </a:spcBef>
              </a:pPr>
              <a:r>
                <a:rPr lang="en-US" sz="1136">
                  <a:solidFill>
                    <a:srgbClr val="000000"/>
                  </a:solidFill>
                  <a:latin typeface="Lato"/>
                </a:rPr>
                <a:t>© Ben Rowland 2023</a:t>
              </a:r>
            </a:p>
          </p:txBody>
        </p:sp>
        <p:sp>
          <p:nvSpPr>
            <p:cNvPr id="30" name="TextBox 30"/>
            <p:cNvSpPr txBox="1"/>
            <p:nvPr/>
          </p:nvSpPr>
          <p:spPr>
            <a:xfrm>
              <a:off x="4891272" y="6137152"/>
              <a:ext cx="8011340" cy="999932"/>
            </a:xfrm>
            <a:prstGeom prst="rect">
              <a:avLst/>
            </a:prstGeom>
          </p:spPr>
          <p:txBody>
            <a:bodyPr wrap="square" lIns="0" tIns="0" rIns="0" bIns="0" rtlCol="0" anchor="t">
              <a:spAutoFit/>
            </a:bodyPr>
            <a:lstStyle/>
            <a:p>
              <a:pPr algn="ctr">
                <a:lnSpc>
                  <a:spcPts val="3035"/>
                </a:lnSpc>
                <a:spcBef>
                  <a:spcPct val="0"/>
                </a:spcBef>
              </a:pPr>
              <a:r>
                <a:rPr lang="en-US" sz="2093">
                  <a:solidFill>
                    <a:srgbClr val="000000"/>
                  </a:solidFill>
                  <a:latin typeface="DM Sans Italics"/>
                </a:rPr>
                <a:t>This is what an apprenticeship is – but instead of being for a specific skill, it’s for a whole job</a:t>
              </a:r>
            </a:p>
          </p:txBody>
        </p:sp>
        <p:sp>
          <p:nvSpPr>
            <p:cNvPr id="31" name="AutoShape 31"/>
            <p:cNvSpPr/>
            <p:nvPr/>
          </p:nvSpPr>
          <p:spPr>
            <a:xfrm flipV="1">
              <a:off x="10514979" y="5521213"/>
              <a:ext cx="16736" cy="633828"/>
            </a:xfrm>
            <a:prstGeom prst="line">
              <a:avLst/>
            </a:prstGeom>
            <a:ln w="30383" cap="flat">
              <a:solidFill>
                <a:srgbClr val="000000"/>
              </a:solidFill>
              <a:prstDash val="solid"/>
              <a:headEnd type="none" w="sm" len="sm"/>
              <a:tailEnd type="triangle" w="lg" len="med"/>
            </a:ln>
          </p:spPr>
        </p:sp>
      </p:grpSp>
      <p:grpSp>
        <p:nvGrpSpPr>
          <p:cNvPr id="35" name="Group 35"/>
          <p:cNvGrpSpPr/>
          <p:nvPr/>
        </p:nvGrpSpPr>
        <p:grpSpPr>
          <a:xfrm>
            <a:off x="13328689" y="503327"/>
            <a:ext cx="4573424" cy="1041830"/>
            <a:chOff x="0" y="0"/>
            <a:chExt cx="686161" cy="156308"/>
          </a:xfrm>
        </p:grpSpPr>
        <p:sp>
          <p:nvSpPr>
            <p:cNvPr id="36" name="Freeform 36"/>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37" name="TextBox 37"/>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38" name="Group 38"/>
          <p:cNvGrpSpPr/>
          <p:nvPr/>
        </p:nvGrpSpPr>
        <p:grpSpPr>
          <a:xfrm>
            <a:off x="12884799" y="274118"/>
            <a:ext cx="785630" cy="785630"/>
            <a:chOff x="0" y="0"/>
            <a:chExt cx="1047507" cy="1047507"/>
          </a:xfrm>
        </p:grpSpPr>
        <p:grpSp>
          <p:nvGrpSpPr>
            <p:cNvPr id="39" name="Group 39"/>
            <p:cNvGrpSpPr/>
            <p:nvPr/>
          </p:nvGrpSpPr>
          <p:grpSpPr>
            <a:xfrm>
              <a:off x="0" y="0"/>
              <a:ext cx="1047507" cy="1047507"/>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41" name="TextBox 41"/>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42" name="Freeform 42"/>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43" name="TextBox 43"/>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Bold"/>
              </a:rPr>
              <a:t>SUGGESTED TIME: 4-5 MINUTES</a:t>
            </a:r>
          </a:p>
        </p:txBody>
      </p:sp>
      <p:grpSp>
        <p:nvGrpSpPr>
          <p:cNvPr id="44" name="Group 44"/>
          <p:cNvGrpSpPr/>
          <p:nvPr/>
        </p:nvGrpSpPr>
        <p:grpSpPr>
          <a:xfrm>
            <a:off x="1028700" y="2243338"/>
            <a:ext cx="5280582" cy="5515147"/>
            <a:chOff x="0" y="-38100"/>
            <a:chExt cx="1390771" cy="1452549"/>
          </a:xfrm>
        </p:grpSpPr>
        <p:sp>
          <p:nvSpPr>
            <p:cNvPr id="45" name="Freeform 45"/>
            <p:cNvSpPr/>
            <p:nvPr/>
          </p:nvSpPr>
          <p:spPr>
            <a:xfrm>
              <a:off x="0" y="19805"/>
              <a:ext cx="1390771" cy="1394644"/>
            </a:xfrm>
            <a:custGeom>
              <a:avLst/>
              <a:gdLst/>
              <a:ahLst/>
              <a:cxnLst/>
              <a:rect l="l" t="t" r="r" b="b"/>
              <a:pathLst>
                <a:path w="1390771" h="1394644">
                  <a:moveTo>
                    <a:pt x="0" y="0"/>
                  </a:moveTo>
                  <a:lnTo>
                    <a:pt x="1390771" y="0"/>
                  </a:lnTo>
                  <a:lnTo>
                    <a:pt x="1390771" y="1394644"/>
                  </a:lnTo>
                  <a:lnTo>
                    <a:pt x="0" y="1394644"/>
                  </a:lnTo>
                  <a:close/>
                </a:path>
              </a:pathLst>
            </a:custGeom>
            <a:solidFill>
              <a:srgbClr val="FBC900"/>
            </a:solidFill>
          </p:spPr>
        </p:sp>
        <p:sp>
          <p:nvSpPr>
            <p:cNvPr id="46" name="TextBox 4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7" name="TextBox 47"/>
          <p:cNvSpPr txBox="1"/>
          <p:nvPr/>
        </p:nvSpPr>
        <p:spPr>
          <a:xfrm>
            <a:off x="1345162" y="3243137"/>
            <a:ext cx="4757882" cy="3683316"/>
          </a:xfrm>
          <a:prstGeom prst="rect">
            <a:avLst/>
          </a:prstGeom>
        </p:spPr>
        <p:txBody>
          <a:bodyPr lIns="0" tIns="0" rIns="0" bIns="0" rtlCol="0" anchor="t">
            <a:spAutoFit/>
          </a:bodyPr>
          <a:lstStyle/>
          <a:p>
            <a:pPr>
              <a:lnSpc>
                <a:spcPts val="2939"/>
              </a:lnSpc>
              <a:spcBef>
                <a:spcPct val="0"/>
              </a:spcBef>
            </a:pPr>
            <a:r>
              <a:rPr lang="en-US" sz="2050" dirty="0">
                <a:solidFill>
                  <a:srgbClr val="000000"/>
                </a:solidFill>
                <a:latin typeface="Lato"/>
              </a:rPr>
              <a:t>You could use an example from day-to-day life, e.g. learning how to ride a bike, learning how to bake a cake, or it could </a:t>
            </a:r>
            <a:r>
              <a:rPr lang="en-US" sz="2050">
                <a:solidFill>
                  <a:srgbClr val="000000"/>
                </a:solidFill>
                <a:latin typeface="Lato"/>
              </a:rPr>
              <a:t>be a new skill learnt at school or in a </a:t>
            </a:r>
            <a:r>
              <a:rPr lang="en-US" sz="2050" dirty="0">
                <a:solidFill>
                  <a:srgbClr val="000000"/>
                </a:solidFill>
                <a:latin typeface="Lato"/>
              </a:rPr>
              <a:t>job.</a:t>
            </a:r>
          </a:p>
          <a:p>
            <a:pPr>
              <a:lnSpc>
                <a:spcPts val="2939"/>
              </a:lnSpc>
              <a:spcBef>
                <a:spcPct val="0"/>
              </a:spcBef>
            </a:pPr>
            <a:endParaRPr lang="en-US" sz="2099">
              <a:solidFill>
                <a:srgbClr val="000000"/>
              </a:solidFill>
              <a:latin typeface="Lato"/>
            </a:endParaRPr>
          </a:p>
          <a:p>
            <a:pPr>
              <a:lnSpc>
                <a:spcPts val="2939"/>
              </a:lnSpc>
              <a:spcBef>
                <a:spcPct val="0"/>
              </a:spcBef>
            </a:pPr>
            <a:r>
              <a:rPr lang="en-US" sz="2050" b="1" dirty="0">
                <a:solidFill>
                  <a:srgbClr val="000000"/>
                </a:solidFill>
                <a:latin typeface="Lato Bold"/>
              </a:rPr>
              <a:t>Chapter 2.1 of </a:t>
            </a:r>
            <a:r>
              <a:rPr lang="en-US" sz="2050" b="1" i="1" dirty="0">
                <a:solidFill>
                  <a:srgbClr val="000000"/>
                </a:solidFill>
                <a:latin typeface="Lato Bold Italics"/>
              </a:rPr>
              <a:t>Understanding Apprenticeships: A Student’s Guide</a:t>
            </a:r>
            <a:r>
              <a:rPr lang="en-US" sz="2050" dirty="0">
                <a:solidFill>
                  <a:srgbClr val="000000"/>
                </a:solidFill>
                <a:latin typeface="Lato"/>
              </a:rPr>
              <a:t> gives a full explanation of learning how to bake a cake.</a:t>
            </a:r>
            <a:endParaRPr lang="en-US" sz="2050" dirty="0">
              <a:solidFill>
                <a:srgbClr val="000000"/>
              </a:solidFill>
              <a:latin typeface="Lato"/>
              <a:ea typeface="Lato"/>
              <a:cs typeface="Lato"/>
            </a:endParaRPr>
          </a:p>
          <a:p>
            <a:pPr>
              <a:lnSpc>
                <a:spcPts val="2939"/>
              </a:lnSpc>
              <a:spcBef>
                <a:spcPct val="0"/>
              </a:spcBef>
            </a:pPr>
            <a:endParaRPr lang="en-US" sz="2099">
              <a:solidFill>
                <a:srgbClr val="000000"/>
              </a:solidFill>
              <a:latin typeface="Lato"/>
            </a:endParaRPr>
          </a:p>
        </p:txBody>
      </p:sp>
      <p:grpSp>
        <p:nvGrpSpPr>
          <p:cNvPr id="48" name="Group 48"/>
          <p:cNvGrpSpPr/>
          <p:nvPr/>
        </p:nvGrpSpPr>
        <p:grpSpPr>
          <a:xfrm>
            <a:off x="1028700" y="795110"/>
            <a:ext cx="9375635" cy="996458"/>
            <a:chOff x="0" y="0"/>
            <a:chExt cx="2469303" cy="262442"/>
          </a:xfrm>
        </p:grpSpPr>
        <p:sp>
          <p:nvSpPr>
            <p:cNvPr id="49" name="Freeform 49"/>
            <p:cNvSpPr/>
            <p:nvPr/>
          </p:nvSpPr>
          <p:spPr>
            <a:xfrm>
              <a:off x="0" y="0"/>
              <a:ext cx="2469303" cy="262442"/>
            </a:xfrm>
            <a:custGeom>
              <a:avLst/>
              <a:gdLst/>
              <a:ahLst/>
              <a:cxnLst/>
              <a:rect l="l" t="t" r="r" b="b"/>
              <a:pathLst>
                <a:path w="2469303" h="262442">
                  <a:moveTo>
                    <a:pt x="0" y="0"/>
                  </a:moveTo>
                  <a:lnTo>
                    <a:pt x="2469303" y="0"/>
                  </a:lnTo>
                  <a:lnTo>
                    <a:pt x="2469303" y="262442"/>
                  </a:lnTo>
                  <a:lnTo>
                    <a:pt x="0" y="262442"/>
                  </a:lnTo>
                  <a:close/>
                </a:path>
              </a:pathLst>
            </a:custGeom>
            <a:solidFill>
              <a:srgbClr val="FBC900"/>
            </a:solidFill>
          </p:spPr>
        </p:sp>
        <p:sp>
          <p:nvSpPr>
            <p:cNvPr id="5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1" name="TextBox 51"/>
          <p:cNvSpPr txBox="1"/>
          <p:nvPr/>
        </p:nvSpPr>
        <p:spPr>
          <a:xfrm>
            <a:off x="1351679" y="1059360"/>
            <a:ext cx="8574762" cy="334900"/>
          </a:xfrm>
          <a:prstGeom prst="rect">
            <a:avLst/>
          </a:prstGeom>
        </p:spPr>
        <p:txBody>
          <a:bodyPr lIns="0" tIns="0" rIns="0" bIns="0" rtlCol="0" anchor="t">
            <a:spAutoFit/>
          </a:bodyPr>
          <a:lstStyle/>
          <a:p>
            <a:pPr algn="ctr">
              <a:lnSpc>
                <a:spcPts val="2939"/>
              </a:lnSpc>
              <a:spcBef>
                <a:spcPct val="0"/>
              </a:spcBef>
            </a:pPr>
            <a:r>
              <a:rPr lang="en-US" sz="2050" dirty="0">
                <a:solidFill>
                  <a:srgbClr val="000000"/>
                </a:solidFill>
                <a:latin typeface="Lato Bold"/>
              </a:rPr>
              <a:t>Suggestion:</a:t>
            </a:r>
            <a:r>
              <a:rPr lang="en-US" sz="2050" dirty="0">
                <a:solidFill>
                  <a:srgbClr val="000000"/>
                </a:solidFill>
                <a:latin typeface="Lato"/>
              </a:rPr>
              <a:t> ask students about something they’ve learned to do recently.</a:t>
            </a:r>
          </a:p>
        </p:txBody>
      </p:sp>
      <p:grpSp>
        <p:nvGrpSpPr>
          <p:cNvPr id="52" name="Group 52"/>
          <p:cNvGrpSpPr/>
          <p:nvPr/>
        </p:nvGrpSpPr>
        <p:grpSpPr>
          <a:xfrm>
            <a:off x="1028700" y="7997678"/>
            <a:ext cx="8667527" cy="1494212"/>
            <a:chOff x="0" y="0"/>
            <a:chExt cx="11556702" cy="1992283"/>
          </a:xfrm>
        </p:grpSpPr>
        <p:grpSp>
          <p:nvGrpSpPr>
            <p:cNvPr id="53" name="Group 53"/>
            <p:cNvGrpSpPr/>
            <p:nvPr/>
          </p:nvGrpSpPr>
          <p:grpSpPr>
            <a:xfrm>
              <a:off x="0" y="0"/>
              <a:ext cx="11556702" cy="1992283"/>
              <a:chOff x="0" y="0"/>
              <a:chExt cx="2282805" cy="393537"/>
            </a:xfrm>
          </p:grpSpPr>
          <p:sp>
            <p:nvSpPr>
              <p:cNvPr id="54" name="Freeform 54"/>
              <p:cNvSpPr/>
              <p:nvPr/>
            </p:nvSpPr>
            <p:spPr>
              <a:xfrm>
                <a:off x="0" y="0"/>
                <a:ext cx="2282805" cy="393537"/>
              </a:xfrm>
              <a:custGeom>
                <a:avLst/>
                <a:gdLst/>
                <a:ahLst/>
                <a:cxnLst/>
                <a:rect l="l" t="t" r="r" b="b"/>
                <a:pathLst>
                  <a:path w="2282805" h="393537">
                    <a:moveTo>
                      <a:pt x="0" y="0"/>
                    </a:moveTo>
                    <a:lnTo>
                      <a:pt x="2282805" y="0"/>
                    </a:lnTo>
                    <a:lnTo>
                      <a:pt x="2282805" y="393537"/>
                    </a:lnTo>
                    <a:lnTo>
                      <a:pt x="0" y="393537"/>
                    </a:lnTo>
                    <a:close/>
                  </a:path>
                </a:pathLst>
              </a:custGeom>
              <a:solidFill>
                <a:srgbClr val="FBC900"/>
              </a:solidFill>
            </p:spPr>
          </p:sp>
          <p:sp>
            <p:nvSpPr>
              <p:cNvPr id="55" name="TextBox 5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6" name="TextBox 56"/>
            <p:cNvSpPr txBox="1"/>
            <p:nvPr/>
          </p:nvSpPr>
          <p:spPr>
            <a:xfrm>
              <a:off x="430638" y="135518"/>
              <a:ext cx="11054100" cy="1462405"/>
            </a:xfrm>
            <a:prstGeom prst="rect">
              <a:avLst/>
            </a:prstGeom>
          </p:spPr>
          <p:txBody>
            <a:bodyPr lIns="0" tIns="0" rIns="0" bIns="0" rtlCol="0" anchor="t">
              <a:spAutoFit/>
            </a:bodyPr>
            <a:lstStyle/>
            <a:p>
              <a:pPr>
                <a:lnSpc>
                  <a:spcPts val="2939"/>
                </a:lnSpc>
                <a:spcBef>
                  <a:spcPct val="0"/>
                </a:spcBef>
              </a:pPr>
              <a:r>
                <a:rPr lang="en-US" sz="2099">
                  <a:solidFill>
                    <a:srgbClr val="000000"/>
                  </a:solidFill>
                  <a:latin typeface="Lato"/>
                </a:rPr>
                <a:t>Then present these two ways of learning and ask students to talk about the pros and cons of the different ways of learning, including the difference between academic learning and practical learning.</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35672" y="4495621"/>
            <a:ext cx="7016656" cy="1681780"/>
          </a:xfrm>
          <a:prstGeom prst="rect">
            <a:avLst/>
          </a:prstGeom>
        </p:spPr>
        <p:txBody>
          <a:bodyPr lIns="0" tIns="0" rIns="0" bIns="0" rtlCol="0" anchor="t">
            <a:spAutoFit/>
          </a:bodyPr>
          <a:lstStyle/>
          <a:p>
            <a:pPr>
              <a:lnSpc>
                <a:spcPts val="6599"/>
              </a:lnSpc>
            </a:pPr>
            <a:r>
              <a:rPr lang="en-US" sz="5999">
                <a:solidFill>
                  <a:srgbClr val="E76B4C"/>
                </a:solidFill>
                <a:latin typeface="Lato Bold"/>
              </a:rPr>
              <a:t>WHAT IS AN APPRENTICESHIP?</a:t>
            </a:r>
          </a:p>
        </p:txBody>
      </p:sp>
      <p:grpSp>
        <p:nvGrpSpPr>
          <p:cNvPr id="3" name="Group 3"/>
          <p:cNvGrpSpPr/>
          <p:nvPr/>
        </p:nvGrpSpPr>
        <p:grpSpPr>
          <a:xfrm>
            <a:off x="2958329" y="8035618"/>
            <a:ext cx="12371343" cy="1222682"/>
            <a:chOff x="0" y="0"/>
            <a:chExt cx="4816593" cy="476033"/>
          </a:xfrm>
        </p:grpSpPr>
        <p:sp>
          <p:nvSpPr>
            <p:cNvPr id="4" name="Freeform 4"/>
            <p:cNvSpPr/>
            <p:nvPr/>
          </p:nvSpPr>
          <p:spPr>
            <a:xfrm>
              <a:off x="0" y="0"/>
              <a:ext cx="4816592" cy="476033"/>
            </a:xfrm>
            <a:custGeom>
              <a:avLst/>
              <a:gdLst/>
              <a:ahLst/>
              <a:cxnLst/>
              <a:rect l="l" t="t" r="r" b="b"/>
              <a:pathLst>
                <a:path w="4816592" h="476033">
                  <a:moveTo>
                    <a:pt x="0" y="0"/>
                  </a:moveTo>
                  <a:lnTo>
                    <a:pt x="4816592" y="0"/>
                  </a:lnTo>
                  <a:lnTo>
                    <a:pt x="4816592" y="476033"/>
                  </a:lnTo>
                  <a:lnTo>
                    <a:pt x="0" y="476033"/>
                  </a:lnTo>
                  <a:close/>
                </a:path>
              </a:pathLst>
            </a:custGeom>
            <a:solidFill>
              <a:srgbClr val="E6634D"/>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223936" y="8679352"/>
            <a:ext cx="1547465" cy="221448"/>
          </a:xfrm>
          <a:prstGeom prst="rect">
            <a:avLst/>
          </a:prstGeom>
        </p:spPr>
        <p:txBody>
          <a:bodyPr lIns="0" tIns="0" rIns="0" bIns="0" rtlCol="0" anchor="t">
            <a:spAutoFit/>
          </a:bodyPr>
          <a:lstStyle/>
          <a:p>
            <a:pPr algn="ctr">
              <a:lnSpc>
                <a:spcPts val="1799"/>
              </a:lnSpc>
              <a:spcBef>
                <a:spcPct val="0"/>
              </a:spcBef>
            </a:pPr>
            <a:r>
              <a:rPr lang="en-US" sz="1285">
                <a:solidFill>
                  <a:srgbClr val="000000"/>
                </a:solidFill>
                <a:latin typeface="Lato"/>
              </a:rPr>
              <a:t>© Ben Rowland 2023</a:t>
            </a:r>
          </a:p>
        </p:txBody>
      </p:sp>
      <p:grpSp>
        <p:nvGrpSpPr>
          <p:cNvPr id="7" name="Group 7"/>
          <p:cNvGrpSpPr/>
          <p:nvPr/>
        </p:nvGrpSpPr>
        <p:grpSpPr>
          <a:xfrm>
            <a:off x="13328689" y="503327"/>
            <a:ext cx="4573424" cy="1041830"/>
            <a:chOff x="0" y="0"/>
            <a:chExt cx="686161" cy="156308"/>
          </a:xfrm>
        </p:grpSpPr>
        <p:sp>
          <p:nvSpPr>
            <p:cNvPr id="8" name="Freeform 8"/>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0" name="Group 10"/>
          <p:cNvGrpSpPr/>
          <p:nvPr/>
        </p:nvGrpSpPr>
        <p:grpSpPr>
          <a:xfrm>
            <a:off x="12884799" y="274118"/>
            <a:ext cx="785630" cy="785630"/>
            <a:chOff x="0" y="0"/>
            <a:chExt cx="1047507" cy="1047507"/>
          </a:xfrm>
        </p:grpSpPr>
        <p:grpSp>
          <p:nvGrpSpPr>
            <p:cNvPr id="11" name="Group 11"/>
            <p:cNvGrpSpPr/>
            <p:nvPr/>
          </p:nvGrpSpPr>
          <p:grpSpPr>
            <a:xfrm>
              <a:off x="0" y="0"/>
              <a:ext cx="1047507" cy="104750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13" name="TextBox 13"/>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14" name="Freeform 14"/>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5" name="TextBox 15"/>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Bold"/>
              </a:rPr>
              <a:t>SUGGESTED TIME: 2-3 MINUTES</a:t>
            </a:r>
          </a:p>
        </p:txBody>
      </p:sp>
      <p:grpSp>
        <p:nvGrpSpPr>
          <p:cNvPr id="16" name="Group 16"/>
          <p:cNvGrpSpPr/>
          <p:nvPr/>
        </p:nvGrpSpPr>
        <p:grpSpPr>
          <a:xfrm>
            <a:off x="2958329" y="2692215"/>
            <a:ext cx="12371343" cy="6566085"/>
            <a:chOff x="0" y="0"/>
            <a:chExt cx="2925173" cy="1552534"/>
          </a:xfrm>
        </p:grpSpPr>
        <p:sp>
          <p:nvSpPr>
            <p:cNvPr id="17" name="Freeform 17"/>
            <p:cNvSpPr/>
            <p:nvPr/>
          </p:nvSpPr>
          <p:spPr>
            <a:xfrm>
              <a:off x="0" y="0"/>
              <a:ext cx="2925173" cy="1552534"/>
            </a:xfrm>
            <a:custGeom>
              <a:avLst/>
              <a:gdLst/>
              <a:ahLst/>
              <a:cxnLst/>
              <a:rect l="l" t="t" r="r" b="b"/>
              <a:pathLst>
                <a:path w="2925173" h="1552534">
                  <a:moveTo>
                    <a:pt x="0" y="0"/>
                  </a:moveTo>
                  <a:lnTo>
                    <a:pt x="2925173" y="0"/>
                  </a:lnTo>
                  <a:lnTo>
                    <a:pt x="2925173" y="1552534"/>
                  </a:lnTo>
                  <a:lnTo>
                    <a:pt x="0" y="1552534"/>
                  </a:lnTo>
                  <a:close/>
                </a:path>
              </a:pathLst>
            </a:custGeom>
            <a:solidFill>
              <a:srgbClr val="000000">
                <a:alpha val="0"/>
              </a:srgbClr>
            </a:solidFill>
            <a:ln w="57150" cap="sq">
              <a:solidFill>
                <a:srgbClr val="FBC900"/>
              </a:solidFill>
              <a:prstDash val="solid"/>
              <a:miter/>
            </a:ln>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776738" y="531902"/>
            <a:ext cx="11447024" cy="3554523"/>
            <a:chOff x="0" y="0"/>
            <a:chExt cx="3014854" cy="936171"/>
          </a:xfrm>
        </p:grpSpPr>
        <p:sp>
          <p:nvSpPr>
            <p:cNvPr id="20" name="Freeform 20"/>
            <p:cNvSpPr/>
            <p:nvPr/>
          </p:nvSpPr>
          <p:spPr>
            <a:xfrm>
              <a:off x="0" y="0"/>
              <a:ext cx="3014854" cy="936171"/>
            </a:xfrm>
            <a:custGeom>
              <a:avLst/>
              <a:gdLst/>
              <a:ahLst/>
              <a:cxnLst/>
              <a:rect l="l" t="t" r="r" b="b"/>
              <a:pathLst>
                <a:path w="3014854" h="936171">
                  <a:moveTo>
                    <a:pt x="0" y="0"/>
                  </a:moveTo>
                  <a:lnTo>
                    <a:pt x="3014854" y="0"/>
                  </a:lnTo>
                  <a:lnTo>
                    <a:pt x="3014854" y="936171"/>
                  </a:lnTo>
                  <a:lnTo>
                    <a:pt x="0" y="936171"/>
                  </a:lnTo>
                  <a:close/>
                </a:path>
              </a:pathLst>
            </a:custGeom>
            <a:solidFill>
              <a:srgbClr val="FBC900"/>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95375" y="825804"/>
            <a:ext cx="10720511" cy="2966085"/>
          </a:xfrm>
          <a:prstGeom prst="rect">
            <a:avLst/>
          </a:prstGeom>
        </p:spPr>
        <p:txBody>
          <a:bodyPr lIns="0" tIns="0" rIns="0" bIns="0" rtlCol="0" anchor="t">
            <a:spAutoFit/>
          </a:bodyPr>
          <a:lstStyle/>
          <a:p>
            <a:pPr>
              <a:lnSpc>
                <a:spcPts val="2939"/>
              </a:lnSpc>
              <a:spcBef>
                <a:spcPct val="0"/>
              </a:spcBef>
            </a:pPr>
            <a:r>
              <a:rPr lang="en-US" sz="2099">
                <a:solidFill>
                  <a:srgbClr val="000000"/>
                </a:solidFill>
                <a:latin typeface="Lato Bold"/>
              </a:rPr>
              <a:t>Suggested activity: </a:t>
            </a:r>
            <a:r>
              <a:rPr lang="en-US" sz="2099">
                <a:solidFill>
                  <a:srgbClr val="000000"/>
                </a:solidFill>
                <a:latin typeface="Lato"/>
              </a:rPr>
              <a:t>ask students to think about/discuss in pairs what they think of as an apprenticeship.</a:t>
            </a:r>
          </a:p>
          <a:p>
            <a:pPr>
              <a:lnSpc>
                <a:spcPts val="2939"/>
              </a:lnSpc>
              <a:spcBef>
                <a:spcPct val="0"/>
              </a:spcBef>
            </a:pPr>
            <a:endParaRPr lang="en-US" sz="2099">
              <a:solidFill>
                <a:srgbClr val="000000"/>
              </a:solidFill>
              <a:latin typeface="Lato"/>
            </a:endParaRPr>
          </a:p>
          <a:p>
            <a:pPr>
              <a:lnSpc>
                <a:spcPts val="2939"/>
              </a:lnSpc>
              <a:spcBef>
                <a:spcPct val="0"/>
              </a:spcBef>
            </a:pPr>
            <a:r>
              <a:rPr lang="en-US" sz="2099">
                <a:solidFill>
                  <a:srgbClr val="000000"/>
                </a:solidFill>
                <a:latin typeface="Lato"/>
              </a:rPr>
              <a:t>Share as a group.</a:t>
            </a:r>
          </a:p>
          <a:p>
            <a:pPr>
              <a:lnSpc>
                <a:spcPts val="2939"/>
              </a:lnSpc>
              <a:spcBef>
                <a:spcPct val="0"/>
              </a:spcBef>
            </a:pPr>
            <a:endParaRPr lang="en-US" sz="2099">
              <a:solidFill>
                <a:srgbClr val="000000"/>
              </a:solidFill>
              <a:latin typeface="Lato"/>
            </a:endParaRPr>
          </a:p>
          <a:p>
            <a:pPr>
              <a:lnSpc>
                <a:spcPts val="2939"/>
              </a:lnSpc>
              <a:spcBef>
                <a:spcPct val="0"/>
              </a:spcBef>
            </a:pPr>
            <a:r>
              <a:rPr lang="en-US" sz="2099">
                <a:solidFill>
                  <a:srgbClr val="000000"/>
                </a:solidFill>
                <a:latin typeface="Lato"/>
              </a:rPr>
              <a:t>Then take them to the next slide.</a:t>
            </a:r>
          </a:p>
          <a:p>
            <a:pPr>
              <a:lnSpc>
                <a:spcPts val="2939"/>
              </a:lnSpc>
              <a:spcBef>
                <a:spcPct val="0"/>
              </a:spcBef>
            </a:pPr>
            <a:r>
              <a:rPr lang="en-US" sz="2099">
                <a:solidFill>
                  <a:srgbClr val="000000"/>
                </a:solidFill>
                <a:latin typeface="Lato"/>
              </a:rPr>
              <a:t>Compare and contrast what they say with what’s on the slide and use that to stimulate discussion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5141" y="597527"/>
            <a:ext cx="12557718" cy="6772616"/>
            <a:chOff x="0" y="0"/>
            <a:chExt cx="16743624" cy="9030155"/>
          </a:xfrm>
        </p:grpSpPr>
        <p:sp>
          <p:nvSpPr>
            <p:cNvPr id="3" name="TextBox 3"/>
            <p:cNvSpPr txBox="1"/>
            <p:nvPr/>
          </p:nvSpPr>
          <p:spPr>
            <a:xfrm>
              <a:off x="823051" y="2230641"/>
              <a:ext cx="4097610" cy="426505"/>
            </a:xfrm>
            <a:prstGeom prst="rect">
              <a:avLst/>
            </a:prstGeom>
          </p:spPr>
          <p:txBody>
            <a:bodyPr lIns="0" tIns="0" rIns="0" bIns="0" rtlCol="0" anchor="t">
              <a:spAutoFit/>
            </a:bodyPr>
            <a:lstStyle/>
            <a:p>
              <a:pPr>
                <a:lnSpc>
                  <a:spcPts val="2404"/>
                </a:lnSpc>
                <a:spcBef>
                  <a:spcPct val="0"/>
                </a:spcBef>
              </a:pPr>
              <a:r>
                <a:rPr lang="en-US" sz="2185">
                  <a:solidFill>
                    <a:srgbClr val="000000"/>
                  </a:solidFill>
                  <a:latin typeface="DM Sans Bold"/>
                </a:rPr>
                <a:t>A REAL JOB</a:t>
              </a:r>
            </a:p>
          </p:txBody>
        </p:sp>
        <p:sp>
          <p:nvSpPr>
            <p:cNvPr id="4" name="TextBox 4"/>
            <p:cNvSpPr txBox="1"/>
            <p:nvPr/>
          </p:nvSpPr>
          <p:spPr>
            <a:xfrm>
              <a:off x="823051" y="2953458"/>
              <a:ext cx="4619626" cy="3020594"/>
            </a:xfrm>
            <a:prstGeom prst="rect">
              <a:avLst/>
            </a:prstGeom>
          </p:spPr>
          <p:txBody>
            <a:bodyPr lIns="0" tIns="0" rIns="0" bIns="0" rtlCol="0" anchor="t">
              <a:spAutoFit/>
            </a:bodyPr>
            <a:lstStyle/>
            <a:p>
              <a:pPr marL="412971" lvl="1" indent="-206485">
                <a:lnSpc>
                  <a:spcPts val="3041"/>
                </a:lnSpc>
                <a:buFont typeface="Arial"/>
                <a:buChar char="•"/>
              </a:pPr>
              <a:r>
                <a:rPr lang="en-US" sz="1912">
                  <a:solidFill>
                    <a:srgbClr val="000000"/>
                  </a:solidFill>
                  <a:latin typeface="DM Sans Bold"/>
                </a:rPr>
                <a:t>Where you get paid</a:t>
              </a:r>
            </a:p>
            <a:p>
              <a:pPr marL="412971" lvl="1" indent="-206485">
                <a:lnSpc>
                  <a:spcPts val="3041"/>
                </a:lnSpc>
                <a:buFont typeface="Arial"/>
                <a:buChar char="•"/>
              </a:pPr>
              <a:r>
                <a:rPr lang="en-US" sz="1912">
                  <a:solidFill>
                    <a:srgbClr val="000000"/>
                  </a:solidFill>
                  <a:latin typeface="DM Sans Bold"/>
                </a:rPr>
                <a:t>Where you are hired – and can be fired</a:t>
              </a:r>
            </a:p>
            <a:p>
              <a:pPr marL="412971" lvl="1" indent="-206485">
                <a:lnSpc>
                  <a:spcPts val="3041"/>
                </a:lnSpc>
                <a:buFont typeface="Arial"/>
                <a:buChar char="•"/>
              </a:pPr>
              <a:r>
                <a:rPr lang="en-US" sz="1912">
                  <a:solidFill>
                    <a:srgbClr val="000000"/>
                  </a:solidFill>
                  <a:latin typeface="DM Sans Bold"/>
                </a:rPr>
                <a:t>What you do matters (to someone!)</a:t>
              </a:r>
            </a:p>
            <a:p>
              <a:pPr>
                <a:lnSpc>
                  <a:spcPts val="3041"/>
                </a:lnSpc>
              </a:pPr>
              <a:endParaRPr lang="en-US" sz="1912">
                <a:solidFill>
                  <a:srgbClr val="000000"/>
                </a:solidFill>
                <a:latin typeface="DM Sans Bold"/>
              </a:endParaRPr>
            </a:p>
          </p:txBody>
        </p:sp>
        <p:sp>
          <p:nvSpPr>
            <p:cNvPr id="5" name="TextBox 5"/>
            <p:cNvSpPr txBox="1"/>
            <p:nvPr/>
          </p:nvSpPr>
          <p:spPr>
            <a:xfrm>
              <a:off x="10769088" y="2230641"/>
              <a:ext cx="4648223" cy="426505"/>
            </a:xfrm>
            <a:prstGeom prst="rect">
              <a:avLst/>
            </a:prstGeom>
          </p:spPr>
          <p:txBody>
            <a:bodyPr lIns="0" tIns="0" rIns="0" bIns="0" rtlCol="0" anchor="t">
              <a:spAutoFit/>
            </a:bodyPr>
            <a:lstStyle/>
            <a:p>
              <a:pPr>
                <a:lnSpc>
                  <a:spcPts val="2404"/>
                </a:lnSpc>
                <a:spcBef>
                  <a:spcPct val="0"/>
                </a:spcBef>
              </a:pPr>
              <a:r>
                <a:rPr lang="en-US" sz="2185">
                  <a:solidFill>
                    <a:srgbClr val="000000"/>
                  </a:solidFill>
                  <a:latin typeface="DM Sans Bold"/>
                </a:rPr>
                <a:t>ACCELERATED LEARNING</a:t>
              </a:r>
            </a:p>
          </p:txBody>
        </p:sp>
        <p:sp>
          <p:nvSpPr>
            <p:cNvPr id="6" name="TextBox 6"/>
            <p:cNvSpPr txBox="1"/>
            <p:nvPr/>
          </p:nvSpPr>
          <p:spPr>
            <a:xfrm>
              <a:off x="10769088" y="2953458"/>
              <a:ext cx="5240385" cy="4044166"/>
            </a:xfrm>
            <a:prstGeom prst="rect">
              <a:avLst/>
            </a:prstGeom>
          </p:spPr>
          <p:txBody>
            <a:bodyPr lIns="0" tIns="0" rIns="0" bIns="0" rtlCol="0" anchor="t">
              <a:spAutoFit/>
            </a:bodyPr>
            <a:lstStyle/>
            <a:p>
              <a:pPr marL="412971" lvl="1" indent="-206485">
                <a:lnSpc>
                  <a:spcPts val="3041"/>
                </a:lnSpc>
                <a:buFont typeface="Arial"/>
                <a:buChar char="•"/>
              </a:pPr>
              <a:r>
                <a:rPr lang="en-US" sz="1912">
                  <a:solidFill>
                    <a:srgbClr val="000000"/>
                  </a:solidFill>
                  <a:latin typeface="DM Sans Bold"/>
                </a:rPr>
                <a:t>Study that you can apply on the job and/or questions about your job that you can address in your study</a:t>
              </a:r>
            </a:p>
            <a:p>
              <a:pPr marL="412971" lvl="1" indent="-206485">
                <a:lnSpc>
                  <a:spcPts val="3041"/>
                </a:lnSpc>
                <a:buFont typeface="Arial"/>
                <a:buChar char="•"/>
              </a:pPr>
              <a:r>
                <a:rPr lang="en-US" sz="1912">
                  <a:solidFill>
                    <a:srgbClr val="000000"/>
                  </a:solidFill>
                  <a:latin typeface="DM Sans Bold"/>
                </a:rPr>
                <a:t>Permission as an apprentice to ask questions</a:t>
              </a:r>
            </a:p>
            <a:p>
              <a:pPr marL="412971" lvl="1" indent="-206485">
                <a:lnSpc>
                  <a:spcPts val="3041"/>
                </a:lnSpc>
                <a:buFont typeface="Arial"/>
                <a:buChar char="•"/>
              </a:pPr>
              <a:r>
                <a:rPr lang="en-US" sz="1912">
                  <a:solidFill>
                    <a:srgbClr val="000000"/>
                  </a:solidFill>
                  <a:latin typeface="DM Sans Bold"/>
                </a:rPr>
                <a:t>People looking out for your development</a:t>
              </a:r>
            </a:p>
          </p:txBody>
        </p:sp>
        <p:sp>
          <p:nvSpPr>
            <p:cNvPr id="7" name="TextBox 7"/>
            <p:cNvSpPr txBox="1"/>
            <p:nvPr/>
          </p:nvSpPr>
          <p:spPr>
            <a:xfrm>
              <a:off x="5796070" y="2230641"/>
              <a:ext cx="4207976" cy="426505"/>
            </a:xfrm>
            <a:prstGeom prst="rect">
              <a:avLst/>
            </a:prstGeom>
          </p:spPr>
          <p:txBody>
            <a:bodyPr lIns="0" tIns="0" rIns="0" bIns="0" rtlCol="0" anchor="t">
              <a:spAutoFit/>
            </a:bodyPr>
            <a:lstStyle/>
            <a:p>
              <a:pPr>
                <a:lnSpc>
                  <a:spcPts val="2404"/>
                </a:lnSpc>
                <a:spcBef>
                  <a:spcPct val="0"/>
                </a:spcBef>
              </a:pPr>
              <a:r>
                <a:rPr lang="en-US" sz="2185">
                  <a:solidFill>
                    <a:srgbClr val="000000"/>
                  </a:solidFill>
                  <a:latin typeface="DM Sans Bold"/>
                </a:rPr>
                <a:t>A REAL QUALIFICATION </a:t>
              </a:r>
            </a:p>
          </p:txBody>
        </p:sp>
        <p:sp>
          <p:nvSpPr>
            <p:cNvPr id="8" name="TextBox 8"/>
            <p:cNvSpPr txBox="1"/>
            <p:nvPr/>
          </p:nvSpPr>
          <p:spPr>
            <a:xfrm>
              <a:off x="5796070" y="2984299"/>
              <a:ext cx="4619626" cy="5067737"/>
            </a:xfrm>
            <a:prstGeom prst="rect">
              <a:avLst/>
            </a:prstGeom>
          </p:spPr>
          <p:txBody>
            <a:bodyPr lIns="0" tIns="0" rIns="0" bIns="0" rtlCol="0" anchor="t">
              <a:spAutoFit/>
            </a:bodyPr>
            <a:lstStyle/>
            <a:p>
              <a:pPr marL="412971" lvl="1" indent="-206485">
                <a:lnSpc>
                  <a:spcPts val="3041"/>
                </a:lnSpc>
                <a:buFont typeface="Arial"/>
                <a:buChar char="•"/>
              </a:pPr>
              <a:r>
                <a:rPr lang="en-US" sz="1912">
                  <a:solidFill>
                    <a:srgbClr val="000000"/>
                  </a:solidFill>
                  <a:latin typeface="DM Sans Bold"/>
                </a:rPr>
                <a:t>There is study as well – all related to the occupation you are in (around 6 hours per week)</a:t>
              </a:r>
            </a:p>
            <a:p>
              <a:pPr marL="412971" lvl="1" indent="-206485">
                <a:lnSpc>
                  <a:spcPts val="3041"/>
                </a:lnSpc>
                <a:buFont typeface="Arial"/>
                <a:buChar char="•"/>
              </a:pPr>
              <a:r>
                <a:rPr lang="en-US" sz="1912">
                  <a:solidFill>
                    <a:srgbClr val="000000"/>
                  </a:solidFill>
                  <a:latin typeface="DM Sans Bold"/>
                </a:rPr>
                <a:t>Formally assessed at End Point Assessment</a:t>
              </a:r>
            </a:p>
            <a:p>
              <a:pPr marL="412971" lvl="1" indent="-206485">
                <a:lnSpc>
                  <a:spcPts val="3041"/>
                </a:lnSpc>
                <a:buFont typeface="Arial"/>
                <a:buChar char="•"/>
              </a:pPr>
              <a:r>
                <a:rPr lang="en-US" sz="1912">
                  <a:solidFill>
                    <a:srgbClr val="000000"/>
                  </a:solidFill>
                  <a:latin typeface="DM Sans Bold"/>
                </a:rPr>
                <a:t>A ‘protected’ (i.e. fully official) qualification, regulated by Government</a:t>
              </a:r>
            </a:p>
          </p:txBody>
        </p:sp>
        <p:sp>
          <p:nvSpPr>
            <p:cNvPr id="9" name="TextBox 9"/>
            <p:cNvSpPr txBox="1"/>
            <p:nvPr/>
          </p:nvSpPr>
          <p:spPr>
            <a:xfrm>
              <a:off x="7177640" y="8279228"/>
              <a:ext cx="2083250" cy="297752"/>
            </a:xfrm>
            <a:prstGeom prst="rect">
              <a:avLst/>
            </a:prstGeom>
          </p:spPr>
          <p:txBody>
            <a:bodyPr lIns="0" tIns="0" rIns="0" bIns="0" rtlCol="0" anchor="t">
              <a:spAutoFit/>
            </a:bodyPr>
            <a:lstStyle/>
            <a:p>
              <a:pPr algn="ctr">
                <a:lnSpc>
                  <a:spcPts val="1816"/>
                </a:lnSpc>
                <a:spcBef>
                  <a:spcPct val="0"/>
                </a:spcBef>
              </a:pPr>
              <a:r>
                <a:rPr lang="en-US" sz="1297">
                  <a:solidFill>
                    <a:srgbClr val="000000"/>
                  </a:solidFill>
                  <a:latin typeface="Lato"/>
                </a:rPr>
                <a:t>© Ben Rowland 2023</a:t>
              </a:r>
            </a:p>
          </p:txBody>
        </p:sp>
        <p:grpSp>
          <p:nvGrpSpPr>
            <p:cNvPr id="10" name="Group 10"/>
            <p:cNvGrpSpPr/>
            <p:nvPr/>
          </p:nvGrpSpPr>
          <p:grpSpPr>
            <a:xfrm>
              <a:off x="88900" y="265140"/>
              <a:ext cx="16654724" cy="1488179"/>
              <a:chOff x="0" y="0"/>
              <a:chExt cx="4816593" cy="430386"/>
            </a:xfrm>
          </p:grpSpPr>
          <p:sp>
            <p:nvSpPr>
              <p:cNvPr id="11" name="Freeform 11"/>
              <p:cNvSpPr/>
              <p:nvPr/>
            </p:nvSpPr>
            <p:spPr>
              <a:xfrm>
                <a:off x="0" y="0"/>
                <a:ext cx="4816592" cy="430386"/>
              </a:xfrm>
              <a:custGeom>
                <a:avLst/>
                <a:gdLst/>
                <a:ahLst/>
                <a:cxnLst/>
                <a:rect l="l" t="t" r="r" b="b"/>
                <a:pathLst>
                  <a:path w="4816592" h="430386">
                    <a:moveTo>
                      <a:pt x="0" y="0"/>
                    </a:moveTo>
                    <a:lnTo>
                      <a:pt x="4816592" y="0"/>
                    </a:lnTo>
                    <a:lnTo>
                      <a:pt x="4816592" y="430386"/>
                    </a:lnTo>
                    <a:lnTo>
                      <a:pt x="0" y="430386"/>
                    </a:lnTo>
                    <a:close/>
                  </a:path>
                </a:pathLst>
              </a:custGeom>
              <a:solidFill>
                <a:srgbClr val="E6634D"/>
              </a:solidFill>
            </p:spPr>
          </p:sp>
          <p:sp>
            <p:nvSpPr>
              <p:cNvPr id="12" name="TextBox 12"/>
              <p:cNvSpPr txBox="1"/>
              <p:nvPr/>
            </p:nvSpPr>
            <p:spPr>
              <a:xfrm>
                <a:off x="0" y="-38100"/>
                <a:ext cx="812800" cy="850900"/>
              </a:xfrm>
              <a:prstGeom prst="rect">
                <a:avLst/>
              </a:prstGeom>
            </p:spPr>
            <p:txBody>
              <a:bodyPr lIns="74376" tIns="74376" rIns="74376" bIns="74376" rtlCol="0" anchor="ctr"/>
              <a:lstStyle/>
              <a:p>
                <a:pPr algn="ctr">
                  <a:lnSpc>
                    <a:spcPts val="2659"/>
                  </a:lnSpc>
                </a:pPr>
                <a:endParaRPr/>
              </a:p>
            </p:txBody>
          </p:sp>
        </p:grpSp>
        <p:sp>
          <p:nvSpPr>
            <p:cNvPr id="13" name="TextBox 13"/>
            <p:cNvSpPr txBox="1"/>
            <p:nvPr/>
          </p:nvSpPr>
          <p:spPr>
            <a:xfrm>
              <a:off x="3073180" y="655380"/>
              <a:ext cx="10686164" cy="823665"/>
            </a:xfrm>
            <a:prstGeom prst="rect">
              <a:avLst/>
            </a:prstGeom>
          </p:spPr>
          <p:txBody>
            <a:bodyPr lIns="0" tIns="0" rIns="0" bIns="0" rtlCol="0" anchor="t">
              <a:spAutoFit/>
            </a:bodyPr>
            <a:lstStyle/>
            <a:p>
              <a:pPr>
                <a:lnSpc>
                  <a:spcPts val="4647"/>
                </a:lnSpc>
              </a:pPr>
              <a:r>
                <a:rPr lang="en-US" sz="4225">
                  <a:solidFill>
                    <a:srgbClr val="FFFFFF"/>
                  </a:solidFill>
                  <a:latin typeface="Lato Bold"/>
                </a:rPr>
                <a:t>WHAT IS AN APPRENTICESHIP?</a:t>
              </a:r>
            </a:p>
          </p:txBody>
        </p:sp>
        <p:grpSp>
          <p:nvGrpSpPr>
            <p:cNvPr id="14" name="Group 14"/>
            <p:cNvGrpSpPr/>
            <p:nvPr/>
          </p:nvGrpSpPr>
          <p:grpSpPr>
            <a:xfrm>
              <a:off x="0" y="0"/>
              <a:ext cx="16743624" cy="9030155"/>
              <a:chOff x="0" y="0"/>
              <a:chExt cx="2969241" cy="1601368"/>
            </a:xfrm>
          </p:grpSpPr>
          <p:sp>
            <p:nvSpPr>
              <p:cNvPr id="15" name="Freeform 15"/>
              <p:cNvSpPr/>
              <p:nvPr/>
            </p:nvSpPr>
            <p:spPr>
              <a:xfrm>
                <a:off x="0" y="0"/>
                <a:ext cx="2969241" cy="1601368"/>
              </a:xfrm>
              <a:custGeom>
                <a:avLst/>
                <a:gdLst/>
                <a:ahLst/>
                <a:cxnLst/>
                <a:rect l="l" t="t" r="r" b="b"/>
                <a:pathLst>
                  <a:path w="2969241" h="1601368">
                    <a:moveTo>
                      <a:pt x="0" y="0"/>
                    </a:moveTo>
                    <a:lnTo>
                      <a:pt x="2969241" y="0"/>
                    </a:lnTo>
                    <a:lnTo>
                      <a:pt x="2969241" y="1601368"/>
                    </a:lnTo>
                    <a:lnTo>
                      <a:pt x="0" y="1601368"/>
                    </a:lnTo>
                    <a:close/>
                  </a:path>
                </a:pathLst>
              </a:custGeom>
              <a:solidFill>
                <a:srgbClr val="000000">
                  <a:alpha val="0"/>
                </a:srgbClr>
              </a:solidFill>
              <a:ln w="85725" cap="sq">
                <a:solidFill>
                  <a:srgbClr val="FBC900"/>
                </a:solidFill>
                <a:prstDash val="solid"/>
                <a:miter/>
              </a:ln>
            </p:spPr>
          </p:sp>
          <p:sp>
            <p:nvSpPr>
              <p:cNvPr id="16" name="TextBox 16"/>
              <p:cNvSpPr txBox="1"/>
              <p:nvPr/>
            </p:nvSpPr>
            <p:spPr>
              <a:xfrm>
                <a:off x="0" y="-38100"/>
                <a:ext cx="812800" cy="850900"/>
              </a:xfrm>
              <a:prstGeom prst="rect">
                <a:avLst/>
              </a:prstGeom>
            </p:spPr>
            <p:txBody>
              <a:bodyPr lIns="74376" tIns="74376" rIns="74376" bIns="74376" rtlCol="0" anchor="ctr"/>
              <a:lstStyle/>
              <a:p>
                <a:pPr algn="ctr">
                  <a:lnSpc>
                    <a:spcPts val="2659"/>
                  </a:lnSpc>
                </a:pPr>
                <a:endParaRPr/>
              </a:p>
            </p:txBody>
          </p:sp>
        </p:grpSp>
      </p:grpSp>
      <p:grpSp>
        <p:nvGrpSpPr>
          <p:cNvPr id="17" name="Group 17"/>
          <p:cNvGrpSpPr/>
          <p:nvPr/>
        </p:nvGrpSpPr>
        <p:grpSpPr>
          <a:xfrm>
            <a:off x="13328689" y="503327"/>
            <a:ext cx="4573424" cy="1041830"/>
            <a:chOff x="0" y="0"/>
            <a:chExt cx="686161" cy="156308"/>
          </a:xfrm>
        </p:grpSpPr>
        <p:sp>
          <p:nvSpPr>
            <p:cNvPr id="18" name="Freeform 18"/>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20" name="Group 20"/>
          <p:cNvGrpSpPr/>
          <p:nvPr/>
        </p:nvGrpSpPr>
        <p:grpSpPr>
          <a:xfrm>
            <a:off x="12884799" y="274118"/>
            <a:ext cx="785630" cy="785630"/>
            <a:chOff x="0" y="0"/>
            <a:chExt cx="1047507" cy="1047507"/>
          </a:xfrm>
        </p:grpSpPr>
        <p:grpSp>
          <p:nvGrpSpPr>
            <p:cNvPr id="21" name="Group 21"/>
            <p:cNvGrpSpPr/>
            <p:nvPr/>
          </p:nvGrpSpPr>
          <p:grpSpPr>
            <a:xfrm>
              <a:off x="0" y="0"/>
              <a:ext cx="1047507" cy="104750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23" name="TextBox 23"/>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4" name="Freeform 24"/>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5" name="TextBox 25"/>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Bold"/>
              </a:rPr>
              <a:t>SUGGESTED TIME: 3-4 MINUTES</a:t>
            </a:r>
          </a:p>
        </p:txBody>
      </p:sp>
      <p:grpSp>
        <p:nvGrpSpPr>
          <p:cNvPr id="26" name="Group 26"/>
          <p:cNvGrpSpPr/>
          <p:nvPr/>
        </p:nvGrpSpPr>
        <p:grpSpPr>
          <a:xfrm>
            <a:off x="704150" y="6738222"/>
            <a:ext cx="5173263" cy="3051159"/>
            <a:chOff x="0" y="0"/>
            <a:chExt cx="1362505" cy="803597"/>
          </a:xfrm>
        </p:grpSpPr>
        <p:sp>
          <p:nvSpPr>
            <p:cNvPr id="27" name="Freeform 27"/>
            <p:cNvSpPr/>
            <p:nvPr/>
          </p:nvSpPr>
          <p:spPr>
            <a:xfrm>
              <a:off x="0" y="0"/>
              <a:ext cx="1362505" cy="803597"/>
            </a:xfrm>
            <a:custGeom>
              <a:avLst/>
              <a:gdLst/>
              <a:ahLst/>
              <a:cxnLst/>
              <a:rect l="l" t="t" r="r" b="b"/>
              <a:pathLst>
                <a:path w="1362505" h="803597">
                  <a:moveTo>
                    <a:pt x="0" y="0"/>
                  </a:moveTo>
                  <a:lnTo>
                    <a:pt x="1362505" y="0"/>
                  </a:lnTo>
                  <a:lnTo>
                    <a:pt x="1362505" y="803597"/>
                  </a:lnTo>
                  <a:lnTo>
                    <a:pt x="0" y="803597"/>
                  </a:lnTo>
                  <a:close/>
                </a:path>
              </a:pathLst>
            </a:custGeom>
            <a:solidFill>
              <a:srgbClr val="FBC900"/>
            </a:solidFill>
          </p:spPr>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949856" y="6971259"/>
            <a:ext cx="4681852" cy="2594610"/>
          </a:xfrm>
          <a:prstGeom prst="rect">
            <a:avLst/>
          </a:prstGeom>
        </p:spPr>
        <p:txBody>
          <a:bodyPr lIns="0" tIns="0" rIns="0" bIns="0" rtlCol="0" anchor="t">
            <a:spAutoFit/>
          </a:bodyPr>
          <a:lstStyle/>
          <a:p>
            <a:pPr>
              <a:lnSpc>
                <a:spcPts val="2940"/>
              </a:lnSpc>
              <a:spcBef>
                <a:spcPct val="0"/>
              </a:spcBef>
            </a:pPr>
            <a:r>
              <a:rPr lang="en-US" sz="2100" dirty="0">
                <a:solidFill>
                  <a:srgbClr val="000000"/>
                </a:solidFill>
                <a:latin typeface="Lato"/>
              </a:rPr>
              <a:t>It is important that they understand that an apprenticeship is not a ‘place’ on a course.  </a:t>
            </a:r>
            <a:endParaRPr lang="en-US" sz="2100">
              <a:solidFill>
                <a:srgbClr val="000000"/>
              </a:solidFill>
              <a:latin typeface="Lato"/>
            </a:endParaRPr>
          </a:p>
          <a:p>
            <a:pPr>
              <a:lnSpc>
                <a:spcPts val="2940"/>
              </a:lnSpc>
              <a:spcBef>
                <a:spcPct val="0"/>
              </a:spcBef>
            </a:pPr>
            <a:r>
              <a:rPr lang="en-US" sz="2100" dirty="0">
                <a:solidFill>
                  <a:srgbClr val="000000"/>
                </a:solidFill>
                <a:latin typeface="Lato"/>
              </a:rPr>
              <a:t>There is a real employer spending their money on their wages.</a:t>
            </a:r>
            <a:endParaRPr lang="en-US" sz="2100" dirty="0">
              <a:solidFill>
                <a:srgbClr val="000000"/>
              </a:solidFill>
              <a:latin typeface="Lato"/>
              <a:ea typeface="Lato"/>
              <a:cs typeface="Lato"/>
            </a:endParaRPr>
          </a:p>
          <a:p>
            <a:pPr>
              <a:lnSpc>
                <a:spcPts val="2940"/>
              </a:lnSpc>
              <a:spcBef>
                <a:spcPct val="0"/>
              </a:spcBef>
            </a:pPr>
            <a:r>
              <a:rPr lang="en-US" sz="2100" dirty="0">
                <a:solidFill>
                  <a:srgbClr val="000000"/>
                </a:solidFill>
                <a:latin typeface="Lato"/>
              </a:rPr>
              <a:t>Turning up and working hard isn’t optional!  </a:t>
            </a:r>
            <a:endParaRPr lang="en-US" sz="2100" dirty="0">
              <a:solidFill>
                <a:srgbClr val="000000"/>
              </a:solidFill>
              <a:latin typeface="Lato"/>
              <a:ea typeface="Lato"/>
              <a:cs typeface="Lato"/>
            </a:endParaRPr>
          </a:p>
        </p:txBody>
      </p:sp>
      <p:sp>
        <p:nvSpPr>
          <p:cNvPr id="30" name="AutoShape 30"/>
          <p:cNvSpPr/>
          <p:nvPr/>
        </p:nvSpPr>
        <p:spPr>
          <a:xfrm flipV="1">
            <a:off x="3290782" y="5170848"/>
            <a:ext cx="1240438" cy="1567374"/>
          </a:xfrm>
          <a:prstGeom prst="line">
            <a:avLst/>
          </a:prstGeom>
          <a:ln w="38100" cap="flat">
            <a:solidFill>
              <a:srgbClr val="FBC900"/>
            </a:solidFill>
            <a:prstDash val="solid"/>
            <a:headEnd type="none" w="sm" len="sm"/>
            <a:tailEnd type="triangle" w="lg" len="med"/>
          </a:ln>
        </p:spPr>
      </p:sp>
      <p:grpSp>
        <p:nvGrpSpPr>
          <p:cNvPr id="31" name="Group 31"/>
          <p:cNvGrpSpPr/>
          <p:nvPr/>
        </p:nvGrpSpPr>
        <p:grpSpPr>
          <a:xfrm>
            <a:off x="6439351" y="7641238"/>
            <a:ext cx="6889338" cy="2330028"/>
            <a:chOff x="0" y="0"/>
            <a:chExt cx="1814476" cy="613670"/>
          </a:xfrm>
        </p:grpSpPr>
        <p:sp>
          <p:nvSpPr>
            <p:cNvPr id="32" name="Freeform 32"/>
            <p:cNvSpPr/>
            <p:nvPr/>
          </p:nvSpPr>
          <p:spPr>
            <a:xfrm>
              <a:off x="0" y="0"/>
              <a:ext cx="1814476" cy="613670"/>
            </a:xfrm>
            <a:custGeom>
              <a:avLst/>
              <a:gdLst/>
              <a:ahLst/>
              <a:cxnLst/>
              <a:rect l="l" t="t" r="r" b="b"/>
              <a:pathLst>
                <a:path w="1814476" h="613670">
                  <a:moveTo>
                    <a:pt x="0" y="0"/>
                  </a:moveTo>
                  <a:lnTo>
                    <a:pt x="1814476" y="0"/>
                  </a:lnTo>
                  <a:lnTo>
                    <a:pt x="1814476" y="613670"/>
                  </a:lnTo>
                  <a:lnTo>
                    <a:pt x="0" y="613670"/>
                  </a:lnTo>
                  <a:close/>
                </a:path>
              </a:pathLst>
            </a:custGeom>
            <a:solidFill>
              <a:srgbClr val="FBC900"/>
            </a:solidFill>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6685056" y="7817125"/>
            <a:ext cx="6199743" cy="1851660"/>
          </a:xfrm>
          <a:prstGeom prst="rect">
            <a:avLst/>
          </a:prstGeom>
        </p:spPr>
        <p:txBody>
          <a:bodyPr lIns="0" tIns="0" rIns="0" bIns="0" rtlCol="0" anchor="t">
            <a:spAutoFit/>
          </a:bodyPr>
          <a:lstStyle/>
          <a:p>
            <a:pPr>
              <a:lnSpc>
                <a:spcPts val="2940"/>
              </a:lnSpc>
            </a:pPr>
            <a:r>
              <a:rPr lang="en-US" sz="2100" dirty="0">
                <a:solidFill>
                  <a:srgbClr val="000000"/>
                </a:solidFill>
                <a:latin typeface="Lato"/>
              </a:rPr>
              <a:t>‘Protected’ means no </a:t>
            </a:r>
            <a:r>
              <a:rPr lang="en-US" sz="2100" dirty="0" err="1">
                <a:solidFill>
                  <a:srgbClr val="000000"/>
                </a:solidFill>
                <a:latin typeface="Lato"/>
              </a:rPr>
              <a:t>organisation</a:t>
            </a:r>
            <a:r>
              <a:rPr lang="en-US" sz="2100" dirty="0">
                <a:solidFill>
                  <a:srgbClr val="000000"/>
                </a:solidFill>
                <a:latin typeface="Lato"/>
              </a:rPr>
              <a:t> can say they are offering an apprenticeship unless it is an official government one (so like a degree).</a:t>
            </a:r>
          </a:p>
          <a:p>
            <a:pPr>
              <a:lnSpc>
                <a:spcPts val="2940"/>
              </a:lnSpc>
              <a:spcBef>
                <a:spcPct val="0"/>
              </a:spcBef>
            </a:pPr>
            <a:r>
              <a:rPr lang="en-US" sz="2100" dirty="0">
                <a:solidFill>
                  <a:srgbClr val="000000"/>
                </a:solidFill>
                <a:latin typeface="Lato"/>
              </a:rPr>
              <a:t>Apprenticeships are overseen by the Institute for Apprenticeships and Technical Education.</a:t>
            </a:r>
            <a:endParaRPr lang="en-US" sz="2100" dirty="0">
              <a:solidFill>
                <a:srgbClr val="000000"/>
              </a:solidFill>
              <a:latin typeface="Lato"/>
              <a:ea typeface="Lato"/>
              <a:cs typeface="Lato"/>
            </a:endParaRPr>
          </a:p>
        </p:txBody>
      </p:sp>
      <p:sp>
        <p:nvSpPr>
          <p:cNvPr id="35" name="AutoShape 35"/>
          <p:cNvSpPr/>
          <p:nvPr/>
        </p:nvSpPr>
        <p:spPr>
          <a:xfrm flipH="1" flipV="1">
            <a:off x="10846724" y="6252028"/>
            <a:ext cx="2038075" cy="2499082"/>
          </a:xfrm>
          <a:prstGeom prst="line">
            <a:avLst/>
          </a:prstGeom>
          <a:ln w="38100" cap="flat">
            <a:solidFill>
              <a:srgbClr val="FBC900"/>
            </a:solidFill>
            <a:prstDash val="solid"/>
            <a:headEnd type="none" w="sm" len="sm"/>
            <a:tailEnd type="triangle" w="lg" len="med"/>
          </a:ln>
        </p:spPr>
      </p:sp>
      <p:grpSp>
        <p:nvGrpSpPr>
          <p:cNvPr id="36" name="Group 36"/>
          <p:cNvGrpSpPr/>
          <p:nvPr/>
        </p:nvGrpSpPr>
        <p:grpSpPr>
          <a:xfrm>
            <a:off x="13890664" y="5817801"/>
            <a:ext cx="3902036" cy="2656402"/>
            <a:chOff x="0" y="0"/>
            <a:chExt cx="1027697" cy="699629"/>
          </a:xfrm>
        </p:grpSpPr>
        <p:sp>
          <p:nvSpPr>
            <p:cNvPr id="37" name="Freeform 37"/>
            <p:cNvSpPr/>
            <p:nvPr/>
          </p:nvSpPr>
          <p:spPr>
            <a:xfrm>
              <a:off x="0" y="0"/>
              <a:ext cx="1027697" cy="699629"/>
            </a:xfrm>
            <a:custGeom>
              <a:avLst/>
              <a:gdLst/>
              <a:ahLst/>
              <a:cxnLst/>
              <a:rect l="l" t="t" r="r" b="b"/>
              <a:pathLst>
                <a:path w="1027697" h="699629">
                  <a:moveTo>
                    <a:pt x="0" y="0"/>
                  </a:moveTo>
                  <a:lnTo>
                    <a:pt x="1027697" y="0"/>
                  </a:lnTo>
                  <a:lnTo>
                    <a:pt x="1027697" y="699629"/>
                  </a:lnTo>
                  <a:lnTo>
                    <a:pt x="0" y="699629"/>
                  </a:lnTo>
                  <a:close/>
                </a:path>
              </a:pathLst>
            </a:custGeom>
            <a:solidFill>
              <a:srgbClr val="FBC900"/>
            </a:solidFill>
          </p:spPr>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14197978" y="6049026"/>
            <a:ext cx="3275554" cy="2223135"/>
          </a:xfrm>
          <a:prstGeom prst="rect">
            <a:avLst/>
          </a:prstGeom>
        </p:spPr>
        <p:txBody>
          <a:bodyPr lIns="0" tIns="0" rIns="0" bIns="0" rtlCol="0" anchor="t">
            <a:spAutoFit/>
          </a:bodyPr>
          <a:lstStyle/>
          <a:p>
            <a:pPr>
              <a:lnSpc>
                <a:spcPts val="2939"/>
              </a:lnSpc>
              <a:spcBef>
                <a:spcPct val="0"/>
              </a:spcBef>
            </a:pPr>
            <a:r>
              <a:rPr lang="en-US" sz="2050" dirty="0">
                <a:solidFill>
                  <a:srgbClr val="000000"/>
                </a:solidFill>
                <a:latin typeface="Lato"/>
              </a:rPr>
              <a:t>It is the combination of the job and qualification where lots of the magic of apprenticeships happen – using one to stimulate the other, and vice versa.</a:t>
            </a:r>
          </a:p>
        </p:txBody>
      </p:sp>
      <p:sp>
        <p:nvSpPr>
          <p:cNvPr id="40" name="AutoShape 40"/>
          <p:cNvSpPr/>
          <p:nvPr/>
        </p:nvSpPr>
        <p:spPr>
          <a:xfrm flipH="1" flipV="1">
            <a:off x="14708044" y="4811087"/>
            <a:ext cx="1814713" cy="1127266"/>
          </a:xfrm>
          <a:prstGeom prst="line">
            <a:avLst/>
          </a:prstGeom>
          <a:ln w="38100" cap="flat">
            <a:solidFill>
              <a:srgbClr val="FBC900"/>
            </a:solidFill>
            <a:prstDash val="solid"/>
            <a:headEnd type="none" w="sm" len="sm"/>
            <a:tailEnd type="triangle" w="lg" len="med"/>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35672" y="4495621"/>
            <a:ext cx="7016656" cy="1681780"/>
          </a:xfrm>
          <a:prstGeom prst="rect">
            <a:avLst/>
          </a:prstGeom>
        </p:spPr>
        <p:txBody>
          <a:bodyPr lIns="0" tIns="0" rIns="0" bIns="0" rtlCol="0" anchor="t">
            <a:spAutoFit/>
          </a:bodyPr>
          <a:lstStyle/>
          <a:p>
            <a:pPr>
              <a:lnSpc>
                <a:spcPts val="6599"/>
              </a:lnSpc>
            </a:pPr>
            <a:r>
              <a:rPr lang="en-US" sz="5999">
                <a:solidFill>
                  <a:srgbClr val="E76B4C"/>
                </a:solidFill>
                <a:latin typeface="Lato Bold"/>
              </a:rPr>
              <a:t>THE PROS AND CONS</a:t>
            </a:r>
          </a:p>
        </p:txBody>
      </p:sp>
      <p:grpSp>
        <p:nvGrpSpPr>
          <p:cNvPr id="3" name="Group 3"/>
          <p:cNvGrpSpPr/>
          <p:nvPr/>
        </p:nvGrpSpPr>
        <p:grpSpPr>
          <a:xfrm>
            <a:off x="2958329" y="8035618"/>
            <a:ext cx="12371343" cy="1222682"/>
            <a:chOff x="0" y="0"/>
            <a:chExt cx="4816593" cy="476033"/>
          </a:xfrm>
        </p:grpSpPr>
        <p:sp>
          <p:nvSpPr>
            <p:cNvPr id="4" name="Freeform 4"/>
            <p:cNvSpPr/>
            <p:nvPr/>
          </p:nvSpPr>
          <p:spPr>
            <a:xfrm>
              <a:off x="0" y="0"/>
              <a:ext cx="4816592" cy="476033"/>
            </a:xfrm>
            <a:custGeom>
              <a:avLst/>
              <a:gdLst/>
              <a:ahLst/>
              <a:cxnLst/>
              <a:rect l="l" t="t" r="r" b="b"/>
              <a:pathLst>
                <a:path w="4816592" h="476033">
                  <a:moveTo>
                    <a:pt x="0" y="0"/>
                  </a:moveTo>
                  <a:lnTo>
                    <a:pt x="4816592" y="0"/>
                  </a:lnTo>
                  <a:lnTo>
                    <a:pt x="4816592" y="476033"/>
                  </a:lnTo>
                  <a:lnTo>
                    <a:pt x="0" y="476033"/>
                  </a:lnTo>
                  <a:close/>
                </a:path>
              </a:pathLst>
            </a:custGeom>
            <a:solidFill>
              <a:srgbClr val="E6634D"/>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223936" y="8679352"/>
            <a:ext cx="1547465" cy="221448"/>
          </a:xfrm>
          <a:prstGeom prst="rect">
            <a:avLst/>
          </a:prstGeom>
        </p:spPr>
        <p:txBody>
          <a:bodyPr lIns="0" tIns="0" rIns="0" bIns="0" rtlCol="0" anchor="t">
            <a:spAutoFit/>
          </a:bodyPr>
          <a:lstStyle/>
          <a:p>
            <a:pPr algn="ctr">
              <a:lnSpc>
                <a:spcPts val="1799"/>
              </a:lnSpc>
              <a:spcBef>
                <a:spcPct val="0"/>
              </a:spcBef>
            </a:pPr>
            <a:r>
              <a:rPr lang="en-US" sz="1285">
                <a:solidFill>
                  <a:srgbClr val="000000"/>
                </a:solidFill>
                <a:latin typeface="Lato"/>
              </a:rPr>
              <a:t>© Ben Rowland 2023</a:t>
            </a:r>
          </a:p>
        </p:txBody>
      </p:sp>
      <p:grpSp>
        <p:nvGrpSpPr>
          <p:cNvPr id="7" name="Group 7"/>
          <p:cNvGrpSpPr/>
          <p:nvPr/>
        </p:nvGrpSpPr>
        <p:grpSpPr>
          <a:xfrm>
            <a:off x="13328689" y="503327"/>
            <a:ext cx="4573424" cy="1041830"/>
            <a:chOff x="0" y="0"/>
            <a:chExt cx="686161" cy="156308"/>
          </a:xfrm>
        </p:grpSpPr>
        <p:sp>
          <p:nvSpPr>
            <p:cNvPr id="8" name="Freeform 8"/>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0" name="Group 10"/>
          <p:cNvGrpSpPr/>
          <p:nvPr/>
        </p:nvGrpSpPr>
        <p:grpSpPr>
          <a:xfrm>
            <a:off x="12884799" y="274118"/>
            <a:ext cx="785630" cy="785630"/>
            <a:chOff x="0" y="0"/>
            <a:chExt cx="1047507" cy="1047507"/>
          </a:xfrm>
        </p:grpSpPr>
        <p:grpSp>
          <p:nvGrpSpPr>
            <p:cNvPr id="11" name="Group 11"/>
            <p:cNvGrpSpPr/>
            <p:nvPr/>
          </p:nvGrpSpPr>
          <p:grpSpPr>
            <a:xfrm>
              <a:off x="0" y="0"/>
              <a:ext cx="1047507" cy="104750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sp>
          <p:sp>
            <p:nvSpPr>
              <p:cNvPr id="13" name="TextBox 13"/>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14" name="Freeform 14"/>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5" name="TextBox 15"/>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Bold"/>
              </a:rPr>
              <a:t>SUGGESTED TIME: 2-3 MINUTES</a:t>
            </a:r>
          </a:p>
        </p:txBody>
      </p:sp>
      <p:grpSp>
        <p:nvGrpSpPr>
          <p:cNvPr id="16" name="Group 16"/>
          <p:cNvGrpSpPr/>
          <p:nvPr/>
        </p:nvGrpSpPr>
        <p:grpSpPr>
          <a:xfrm>
            <a:off x="776738" y="531902"/>
            <a:ext cx="11447024" cy="3554523"/>
            <a:chOff x="0" y="0"/>
            <a:chExt cx="3014854" cy="936171"/>
          </a:xfrm>
        </p:grpSpPr>
        <p:sp>
          <p:nvSpPr>
            <p:cNvPr id="17" name="Freeform 17"/>
            <p:cNvSpPr/>
            <p:nvPr/>
          </p:nvSpPr>
          <p:spPr>
            <a:xfrm>
              <a:off x="0" y="0"/>
              <a:ext cx="3014854" cy="936171"/>
            </a:xfrm>
            <a:custGeom>
              <a:avLst/>
              <a:gdLst/>
              <a:ahLst/>
              <a:cxnLst/>
              <a:rect l="l" t="t" r="r" b="b"/>
              <a:pathLst>
                <a:path w="3014854" h="936171">
                  <a:moveTo>
                    <a:pt x="0" y="0"/>
                  </a:moveTo>
                  <a:lnTo>
                    <a:pt x="3014854" y="0"/>
                  </a:lnTo>
                  <a:lnTo>
                    <a:pt x="3014854" y="936171"/>
                  </a:lnTo>
                  <a:lnTo>
                    <a:pt x="0" y="936171"/>
                  </a:lnTo>
                  <a:close/>
                </a:path>
              </a:pathLst>
            </a:custGeom>
            <a:solidFill>
              <a:srgbClr val="FBC900"/>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095375" y="825804"/>
            <a:ext cx="10720511" cy="2966085"/>
          </a:xfrm>
          <a:prstGeom prst="rect">
            <a:avLst/>
          </a:prstGeom>
        </p:spPr>
        <p:txBody>
          <a:bodyPr lIns="0" tIns="0" rIns="0" bIns="0" rtlCol="0" anchor="t">
            <a:spAutoFit/>
          </a:bodyPr>
          <a:lstStyle/>
          <a:p>
            <a:pPr>
              <a:lnSpc>
                <a:spcPts val="2939"/>
              </a:lnSpc>
            </a:pPr>
            <a:r>
              <a:rPr lang="en-US" sz="2050" dirty="0">
                <a:solidFill>
                  <a:srgbClr val="000000"/>
                </a:solidFill>
                <a:latin typeface="Lato Bold"/>
              </a:rPr>
              <a:t>Suggested activity: a</a:t>
            </a:r>
            <a:r>
              <a:rPr lang="en-US" sz="2050" dirty="0">
                <a:solidFill>
                  <a:srgbClr val="000000"/>
                </a:solidFill>
                <a:latin typeface="Lato"/>
              </a:rPr>
              <a:t>sk students to think about/discuss in pairs what they think the pros and cons of an apprenticeship might be.</a:t>
            </a:r>
          </a:p>
          <a:p>
            <a:pPr>
              <a:lnSpc>
                <a:spcPts val="2939"/>
              </a:lnSpc>
            </a:pPr>
            <a:endParaRPr lang="en-US" sz="2099">
              <a:solidFill>
                <a:srgbClr val="000000"/>
              </a:solidFill>
              <a:latin typeface="Lato"/>
            </a:endParaRPr>
          </a:p>
          <a:p>
            <a:pPr>
              <a:lnSpc>
                <a:spcPts val="2939"/>
              </a:lnSpc>
            </a:pPr>
            <a:r>
              <a:rPr lang="en-US" sz="2050" dirty="0">
                <a:solidFill>
                  <a:srgbClr val="000000"/>
                </a:solidFill>
                <a:latin typeface="Lato"/>
              </a:rPr>
              <a:t>Share as a group.</a:t>
            </a:r>
            <a:endParaRPr lang="en-US" sz="2050" dirty="0">
              <a:solidFill>
                <a:srgbClr val="000000"/>
              </a:solidFill>
              <a:latin typeface="Lato"/>
              <a:ea typeface="Lato"/>
              <a:cs typeface="Lato"/>
            </a:endParaRPr>
          </a:p>
          <a:p>
            <a:pPr>
              <a:lnSpc>
                <a:spcPts val="2939"/>
              </a:lnSpc>
            </a:pPr>
            <a:endParaRPr lang="en-US" sz="2099">
              <a:solidFill>
                <a:srgbClr val="000000"/>
              </a:solidFill>
              <a:latin typeface="Lato"/>
            </a:endParaRPr>
          </a:p>
          <a:p>
            <a:pPr>
              <a:lnSpc>
                <a:spcPts val="2939"/>
              </a:lnSpc>
            </a:pPr>
            <a:r>
              <a:rPr lang="en-US" sz="2050" dirty="0">
                <a:solidFill>
                  <a:srgbClr val="000000"/>
                </a:solidFill>
                <a:latin typeface="Lato"/>
              </a:rPr>
              <a:t>Then take them to the next slide.</a:t>
            </a:r>
            <a:endParaRPr lang="en-US" sz="2050" dirty="0">
              <a:solidFill>
                <a:srgbClr val="000000"/>
              </a:solidFill>
              <a:latin typeface="Lato"/>
              <a:ea typeface="Lato"/>
              <a:cs typeface="Lato"/>
            </a:endParaRPr>
          </a:p>
          <a:p>
            <a:pPr>
              <a:lnSpc>
                <a:spcPts val="2939"/>
              </a:lnSpc>
              <a:spcBef>
                <a:spcPct val="0"/>
              </a:spcBef>
            </a:pPr>
            <a:r>
              <a:rPr lang="en-US" sz="2050" dirty="0">
                <a:solidFill>
                  <a:srgbClr val="000000"/>
                </a:solidFill>
                <a:latin typeface="Lato"/>
              </a:rPr>
              <a:t>Compare and contrast what they say with what’s on the slide and use that to stimulate discussion</a:t>
            </a:r>
            <a:endParaRPr lang="en-US" sz="2050" dirty="0">
              <a:solidFill>
                <a:srgbClr val="000000"/>
              </a:solidFill>
              <a:latin typeface="Lato"/>
              <a:ea typeface="Lato"/>
              <a:cs typeface="Lato"/>
            </a:endParaRPr>
          </a:p>
        </p:txBody>
      </p:sp>
      <p:grpSp>
        <p:nvGrpSpPr>
          <p:cNvPr id="20" name="Group 20"/>
          <p:cNvGrpSpPr/>
          <p:nvPr/>
        </p:nvGrpSpPr>
        <p:grpSpPr>
          <a:xfrm>
            <a:off x="2958329" y="2692215"/>
            <a:ext cx="12371343" cy="6566085"/>
            <a:chOff x="0" y="0"/>
            <a:chExt cx="2925173" cy="1552534"/>
          </a:xfrm>
        </p:grpSpPr>
        <p:sp>
          <p:nvSpPr>
            <p:cNvPr id="21" name="Freeform 21"/>
            <p:cNvSpPr/>
            <p:nvPr/>
          </p:nvSpPr>
          <p:spPr>
            <a:xfrm>
              <a:off x="0" y="0"/>
              <a:ext cx="2925173" cy="1552534"/>
            </a:xfrm>
            <a:custGeom>
              <a:avLst/>
              <a:gdLst/>
              <a:ahLst/>
              <a:cxnLst/>
              <a:rect l="l" t="t" r="r" b="b"/>
              <a:pathLst>
                <a:path w="2925173" h="1552534">
                  <a:moveTo>
                    <a:pt x="0" y="0"/>
                  </a:moveTo>
                  <a:lnTo>
                    <a:pt x="2925173" y="0"/>
                  </a:lnTo>
                  <a:lnTo>
                    <a:pt x="2925173" y="1552534"/>
                  </a:lnTo>
                  <a:lnTo>
                    <a:pt x="0" y="1552534"/>
                  </a:lnTo>
                  <a:close/>
                </a:path>
              </a:pathLst>
            </a:custGeom>
            <a:solidFill>
              <a:srgbClr val="000000">
                <a:alpha val="0"/>
              </a:srgbClr>
            </a:solidFill>
            <a:ln w="57150" cap="sq">
              <a:solidFill>
                <a:srgbClr val="FBC900"/>
              </a:solidFill>
              <a:prstDash val="solid"/>
              <a:miter/>
            </a:ln>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80d8e1-7617-4db4-8f6f-14b93fd884f8" xsi:nil="true"/>
    <lcf76f155ced4ddcb4097134ff3c332f xmlns="ecc45cc2-b35f-49bb-8827-9da2e326d2c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8FE14A96462E4FA8AAD0FE42D14267" ma:contentTypeVersion="13" ma:contentTypeDescription="Create a new document." ma:contentTypeScope="" ma:versionID="e3d1ac33337c949fd3f86edf252c1e78">
  <xsd:schema xmlns:xsd="http://www.w3.org/2001/XMLSchema" xmlns:xs="http://www.w3.org/2001/XMLSchema" xmlns:p="http://schemas.microsoft.com/office/2006/metadata/properties" xmlns:ns2="ecc45cc2-b35f-49bb-8827-9da2e326d2cf" xmlns:ns3="7a80d8e1-7617-4db4-8f6f-14b93fd884f8" targetNamespace="http://schemas.microsoft.com/office/2006/metadata/properties" ma:root="true" ma:fieldsID="7e3d600cd6fe3a845133f7bbb791efe1" ns2:_="" ns3:_="">
    <xsd:import namespace="ecc45cc2-b35f-49bb-8827-9da2e326d2cf"/>
    <xsd:import namespace="7a80d8e1-7617-4db4-8f6f-14b93fd884f8"/>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45cc2-b35f-49bb-8827-9da2e326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8302cd5-cec6-4c8e-a909-d7833702115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80d8e1-7617-4db4-8f6f-14b93fd884f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cf336f-3680-471f-89e2-d127f5cd186d}" ma:internalName="TaxCatchAll" ma:showField="CatchAllData" ma:web="7a80d8e1-7617-4db4-8f6f-14b93fd884f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7F7DDC-0581-4A49-87F0-BA38F55DE71F}">
  <ds:schemaRefs>
    <ds:schemaRef ds:uri="http://schemas.microsoft.com/office/2006/metadata/properties"/>
    <ds:schemaRef ds:uri="http://schemas.microsoft.com/office/infopath/2007/PartnerControls"/>
    <ds:schemaRef ds:uri="7a80d8e1-7617-4db4-8f6f-14b93fd884f8"/>
    <ds:schemaRef ds:uri="ecc45cc2-b35f-49bb-8827-9da2e326d2cf"/>
  </ds:schemaRefs>
</ds:datastoreItem>
</file>

<file path=customXml/itemProps2.xml><?xml version="1.0" encoding="utf-8"?>
<ds:datastoreItem xmlns:ds="http://schemas.openxmlformats.org/officeDocument/2006/customXml" ds:itemID="{F1E49644-BC7E-4AD3-8434-33017007B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45cc2-b35f-49bb-8827-9da2e326d2cf"/>
    <ds:schemaRef ds:uri="7a80d8e1-7617-4db4-8f6f-14b93fd88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7F848D-ABC8-478F-8ECA-4251D67A26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 Lesson Plan 2 - Teacher Copy</dc:title>
  <cp:revision>99</cp:revision>
  <dcterms:created xsi:type="dcterms:W3CDTF">2006-08-16T00:00:00Z</dcterms:created>
  <dcterms:modified xsi:type="dcterms:W3CDTF">2023-10-12T12:35:36Z</dcterms:modified>
  <dc:identifier>DAFv18dYvT4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0x010100738FE14A96462E4FA8AAD0FE42D14267</vt:lpwstr>
  </property>
  <property fmtid="{D5CDD505-2E9C-101B-9397-08002B2CF9AE}" pid="3" name="MediaServiceImageTags">
    <vt:lpwstr/>
  </property>
</Properties>
</file>