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itchFamily="2" charset="0"/>
      <p:regular r:id="rId17"/>
      <p:bold r:id="rId18"/>
      <p:italic r:id="rId19"/>
      <p:boldItalic r:id="rId20"/>
    </p:embeddedFont>
    <p:embeddedFont>
      <p:font typeface="DM Sans Bold" pitchFamily="2" charset="0"/>
      <p:regular r:id="rId21"/>
      <p:bold r:id="rId22"/>
    </p:embeddedFont>
    <p:embeddedFont>
      <p:font typeface="DM Sans Italics" panose="020B0604020202020204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old" panose="020F0502020204030203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25E95-E67C-C342-6830-284D3A3D82C9}" v="27" dt="2023-10-12T12:35:06.527"/>
    <p1510:client id="{A2CD05BC-1C18-CEDB-0B79-C1BEA63F89ED}" v="61" dt="2023-10-12T12:00:3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Smith" userId="S::louisa@trotman.co.uk::ca9fbc5c-14e3-42e4-85fa-f3c5fb56c291" providerId="AD" clId="Web-{16C25E95-E67C-C342-6830-284D3A3D82C9}"/>
    <pc:docChg chg="modSld">
      <pc:chgData name="Louisa Smith" userId="S::louisa@trotman.co.uk::ca9fbc5c-14e3-42e4-85fa-f3c5fb56c291" providerId="AD" clId="Web-{16C25E95-E67C-C342-6830-284D3A3D82C9}" dt="2023-10-12T12:35:01.495" v="11" actId="20577"/>
      <pc:docMkLst>
        <pc:docMk/>
      </pc:docMkLst>
      <pc:sldChg chg="modSp">
        <pc:chgData name="Louisa Smith" userId="S::louisa@trotman.co.uk::ca9fbc5c-14e3-42e4-85fa-f3c5fb56c291" providerId="AD" clId="Web-{16C25E95-E67C-C342-6830-284D3A3D82C9}" dt="2023-10-12T12:35:01.495" v="11" actId="20577"/>
        <pc:sldMkLst>
          <pc:docMk/>
          <pc:sldMk cId="0" sldId="263"/>
        </pc:sldMkLst>
        <pc:spChg chg="mod">
          <ac:chgData name="Louisa Smith" userId="S::louisa@trotman.co.uk::ca9fbc5c-14e3-42e4-85fa-f3c5fb56c291" providerId="AD" clId="Web-{16C25E95-E67C-C342-6830-284D3A3D82C9}" dt="2023-10-12T12:35:01.495" v="11" actId="20577"/>
          <ac:spMkLst>
            <pc:docMk/>
            <pc:sldMk cId="0" sldId="263"/>
            <ac:spMk id="23" creationId="{00000000-0000-0000-0000-000000000000}"/>
          </ac:spMkLst>
        </pc:spChg>
      </pc:sldChg>
    </pc:docChg>
  </pc:docChgLst>
  <pc:docChgLst>
    <pc:chgData name="Louisa Smith" userId="S::louisa@trotman.co.uk::ca9fbc5c-14e3-42e4-85fa-f3c5fb56c291" providerId="AD" clId="Web-{A2CD05BC-1C18-CEDB-0B79-C1BEA63F89ED}"/>
    <pc:docChg chg="modSld">
      <pc:chgData name="Louisa Smith" userId="S::louisa@trotman.co.uk::ca9fbc5c-14e3-42e4-85fa-f3c5fb56c291" providerId="AD" clId="Web-{A2CD05BC-1C18-CEDB-0B79-C1BEA63F89ED}" dt="2023-10-12T12:00:31.115" v="45" actId="20577"/>
      <pc:docMkLst>
        <pc:docMk/>
      </pc:docMkLst>
      <pc:sldChg chg="modSp">
        <pc:chgData name="Louisa Smith" userId="S::louisa@trotman.co.uk::ca9fbc5c-14e3-42e4-85fa-f3c5fb56c291" providerId="AD" clId="Web-{A2CD05BC-1C18-CEDB-0B79-C1BEA63F89ED}" dt="2023-10-12T11:27:27.507" v="18" actId="20577"/>
        <pc:sldMkLst>
          <pc:docMk/>
          <pc:sldMk cId="0" sldId="258"/>
        </pc:sldMkLst>
        <pc:spChg chg="mod">
          <ac:chgData name="Louisa Smith" userId="S::louisa@trotman.co.uk::ca9fbc5c-14e3-42e4-85fa-f3c5fb56c291" providerId="AD" clId="Web-{A2CD05BC-1C18-CEDB-0B79-C1BEA63F89ED}" dt="2023-10-12T11:23:44.047" v="16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Louisa Smith" userId="S::louisa@trotman.co.uk::ca9fbc5c-14e3-42e4-85fa-f3c5fb56c291" providerId="AD" clId="Web-{A2CD05BC-1C18-CEDB-0B79-C1BEA63F89ED}" dt="2023-10-12T11:19:35.790" v="6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Louisa Smith" userId="S::louisa@trotman.co.uk::ca9fbc5c-14e3-42e4-85fa-f3c5fb56c291" providerId="AD" clId="Web-{A2CD05BC-1C18-CEDB-0B79-C1BEA63F89ED}" dt="2023-10-12T11:27:27.507" v="18" actId="20577"/>
          <ac:spMkLst>
            <pc:docMk/>
            <pc:sldMk cId="0" sldId="258"/>
            <ac:spMk id="12" creationId="{00000000-0000-0000-0000-000000000000}"/>
          </ac:spMkLst>
        </pc:spChg>
      </pc:sldChg>
      <pc:sldChg chg="addSp delSp modSp">
        <pc:chgData name="Louisa Smith" userId="S::louisa@trotman.co.uk::ca9fbc5c-14e3-42e4-85fa-f3c5fb56c291" providerId="AD" clId="Web-{A2CD05BC-1C18-CEDB-0B79-C1BEA63F89ED}" dt="2023-10-12T11:38:22.354" v="42" actId="14100"/>
        <pc:sldMkLst>
          <pc:docMk/>
          <pc:sldMk cId="0" sldId="259"/>
        </pc:sldMkLst>
        <pc:spChg chg="mod">
          <ac:chgData name="Louisa Smith" userId="S::louisa@trotman.co.uk::ca9fbc5c-14e3-42e4-85fa-f3c5fb56c291" providerId="AD" clId="Web-{A2CD05BC-1C18-CEDB-0B79-C1BEA63F89ED}" dt="2023-10-12T11:32:52.172" v="19" actId="1076"/>
          <ac:spMkLst>
            <pc:docMk/>
            <pc:sldMk cId="0" sldId="259"/>
            <ac:spMk id="33" creationId="{00000000-0000-0000-0000-000000000000}"/>
          </ac:spMkLst>
        </pc:spChg>
        <pc:spChg chg="del mod ord">
          <ac:chgData name="Louisa Smith" userId="S::louisa@trotman.co.uk::ca9fbc5c-14e3-42e4-85fa-f3c5fb56c291" providerId="AD" clId="Web-{A2CD05BC-1C18-CEDB-0B79-C1BEA63F89ED}" dt="2023-10-12T11:37:11.227" v="30"/>
          <ac:spMkLst>
            <pc:docMk/>
            <pc:sldMk cId="0" sldId="259"/>
            <ac:spMk id="34" creationId="{00000000-0000-0000-0000-000000000000}"/>
          </ac:spMkLst>
        </pc:spChg>
        <pc:spChg chg="add del mod">
          <ac:chgData name="Louisa Smith" userId="S::louisa@trotman.co.uk::ca9fbc5c-14e3-42e4-85fa-f3c5fb56c291" providerId="AD" clId="Web-{A2CD05BC-1C18-CEDB-0B79-C1BEA63F89ED}" dt="2023-10-12T11:37:33.024" v="32"/>
          <ac:spMkLst>
            <pc:docMk/>
            <pc:sldMk cId="0" sldId="259"/>
            <ac:spMk id="35" creationId="{46D110C9-20B2-C8FD-4153-DF79AC30B462}"/>
          </ac:spMkLst>
        </pc:spChg>
        <pc:spChg chg="add del mod">
          <ac:chgData name="Louisa Smith" userId="S::louisa@trotman.co.uk::ca9fbc5c-14e3-42e4-85fa-f3c5fb56c291" providerId="AD" clId="Web-{A2CD05BC-1C18-CEDB-0B79-C1BEA63F89ED}" dt="2023-10-12T11:38:00.041" v="38"/>
          <ac:spMkLst>
            <pc:docMk/>
            <pc:sldMk cId="0" sldId="259"/>
            <ac:spMk id="36" creationId="{C4B6B8A0-5275-DD10-0BBF-29F8E7A157E1}"/>
          </ac:spMkLst>
        </pc:spChg>
        <pc:spChg chg="add mod">
          <ac:chgData name="Louisa Smith" userId="S::louisa@trotman.co.uk::ca9fbc5c-14e3-42e4-85fa-f3c5fb56c291" providerId="AD" clId="Web-{A2CD05BC-1C18-CEDB-0B79-C1BEA63F89ED}" dt="2023-10-12T11:38:22.354" v="42" actId="14100"/>
          <ac:spMkLst>
            <pc:docMk/>
            <pc:sldMk cId="0" sldId="259"/>
            <ac:spMk id="37" creationId="{C1DC3429-6F0E-3012-CAF4-6EE84C07B0E3}"/>
          </ac:spMkLst>
        </pc:spChg>
      </pc:sldChg>
      <pc:sldChg chg="modSp">
        <pc:chgData name="Louisa Smith" userId="S::louisa@trotman.co.uk::ca9fbc5c-14e3-42e4-85fa-f3c5fb56c291" providerId="AD" clId="Web-{A2CD05BC-1C18-CEDB-0B79-C1BEA63F89ED}" dt="2023-10-12T12:00:31.115" v="45" actId="20577"/>
        <pc:sldMkLst>
          <pc:docMk/>
          <pc:sldMk cId="0" sldId="263"/>
        </pc:sldMkLst>
        <pc:spChg chg="mod">
          <ac:chgData name="Louisa Smith" userId="S::louisa@trotman.co.uk::ca9fbc5c-14e3-42e4-85fa-f3c5fb56c291" providerId="AD" clId="Web-{A2CD05BC-1C18-CEDB-0B79-C1BEA63F89ED}" dt="2023-10-12T12:00:31.115" v="45" actId="20577"/>
          <ac:spMkLst>
            <pc:docMk/>
            <pc:sldMk cId="0" sldId="263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90020"/>
            <a:ext cx="18288000" cy="2196980"/>
          </a:xfrm>
          <a:custGeom>
            <a:avLst/>
            <a:gdLst/>
            <a:ahLst/>
            <a:cxnLst/>
            <a:rect l="l" t="t" r="r" b="b"/>
            <a:pathLst>
              <a:path w="18288000" h="2196980">
                <a:moveTo>
                  <a:pt x="0" y="0"/>
                </a:moveTo>
                <a:lnTo>
                  <a:pt x="18288000" y="0"/>
                </a:lnTo>
                <a:lnTo>
                  <a:pt x="18288000" y="2196980"/>
                </a:lnTo>
                <a:lnTo>
                  <a:pt x="0" y="219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8" t="-177974" r="-4578" b="-6306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2197724"/>
          </a:xfrm>
          <a:custGeom>
            <a:avLst/>
            <a:gdLst/>
            <a:ahLst/>
            <a:cxnLst/>
            <a:rect l="l" t="t" r="r" b="b"/>
            <a:pathLst>
              <a:path w="18288000" h="2197724">
                <a:moveTo>
                  <a:pt x="0" y="0"/>
                </a:moveTo>
                <a:lnTo>
                  <a:pt x="18288000" y="0"/>
                </a:lnTo>
                <a:lnTo>
                  <a:pt x="18288000" y="2197724"/>
                </a:lnTo>
                <a:lnTo>
                  <a:pt x="0" y="219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68" t="-633391" r="-10379" b="-2489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1050" y="5580154"/>
            <a:ext cx="3031411" cy="4426475"/>
          </a:xfrm>
          <a:custGeom>
            <a:avLst/>
            <a:gdLst/>
            <a:ahLst/>
            <a:cxnLst/>
            <a:rect l="l" t="t" r="r" b="b"/>
            <a:pathLst>
              <a:path w="3031411" h="4426475">
                <a:moveTo>
                  <a:pt x="0" y="0"/>
                </a:moveTo>
                <a:lnTo>
                  <a:pt x="3031411" y="0"/>
                </a:lnTo>
                <a:lnTo>
                  <a:pt x="3031411" y="4426475"/>
                </a:lnTo>
                <a:lnTo>
                  <a:pt x="0" y="4426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90803" y="4663271"/>
            <a:ext cx="12706394" cy="160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UNDERSTANDING APPRENTICESHIPS</a:t>
            </a:r>
          </a:p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A Student’s Guide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70582" y="6581293"/>
            <a:ext cx="11746837" cy="85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76B4C"/>
                </a:solidFill>
                <a:latin typeface="Lato Bold"/>
              </a:rPr>
              <a:t>Lesson 2: What an Apprenticeship 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3734" y="2746072"/>
            <a:ext cx="7120533" cy="158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6634D"/>
                </a:solidFill>
                <a:latin typeface="Lato Bold"/>
              </a:rPr>
              <a:t>Supplementary materials </a:t>
            </a:r>
          </a:p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57">
                <a:solidFill>
                  <a:srgbClr val="000000"/>
                </a:solidFill>
                <a:latin typeface="Lato Bold"/>
              </a:rPr>
              <a:t>for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7447" y="4793796"/>
            <a:ext cx="11893106" cy="1016006"/>
            <a:chOff x="0" y="0"/>
            <a:chExt cx="15857475" cy="135467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58020"/>
              <a:ext cx="438635" cy="43863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153427" y="28575"/>
              <a:ext cx="14704047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Help you understand what an apprenticeship is and how it works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97447" y="6766024"/>
            <a:ext cx="11893106" cy="530231"/>
            <a:chOff x="0" y="0"/>
            <a:chExt cx="15857475" cy="706975"/>
          </a:xfrm>
        </p:grpSpPr>
        <p:sp>
          <p:nvSpPr>
            <p:cNvPr id="8" name="TextBox 8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Understand your potential pros and cons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21470"/>
              <a:ext cx="438635" cy="43863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0" y="1601228"/>
            <a:ext cx="18288000" cy="2240068"/>
            <a:chOff x="0" y="0"/>
            <a:chExt cx="4816593" cy="5899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589977"/>
            </a:xfrm>
            <a:custGeom>
              <a:avLst/>
              <a:gdLst/>
              <a:ahLst/>
              <a:cxnLst/>
              <a:rect l="l" t="t" r="r" b="b"/>
              <a:pathLst>
                <a:path w="4816592" h="589977">
                  <a:moveTo>
                    <a:pt x="0" y="0"/>
                  </a:moveTo>
                  <a:lnTo>
                    <a:pt x="4816592" y="0"/>
                  </a:lnTo>
                  <a:lnTo>
                    <a:pt x="4816592" y="589977"/>
                  </a:lnTo>
                  <a:lnTo>
                    <a:pt x="0" y="589977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1197" y="2310503"/>
            <a:ext cx="17065606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86">
                <a:solidFill>
                  <a:srgbClr val="FFFFFF"/>
                </a:solidFill>
                <a:latin typeface="Lato Bold"/>
              </a:rPr>
              <a:t>WHAT AN APPRENTICESHIP IS – OBJECTIVES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890" y="775537"/>
            <a:ext cx="16558220" cy="8482763"/>
            <a:chOff x="0" y="0"/>
            <a:chExt cx="4361013" cy="22341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1012" cy="2234143"/>
            </a:xfrm>
            <a:custGeom>
              <a:avLst/>
              <a:gdLst/>
              <a:ahLst/>
              <a:cxnLst/>
              <a:rect l="l" t="t" r="r" b="b"/>
              <a:pathLst>
                <a:path w="4361012" h="2234143">
                  <a:moveTo>
                    <a:pt x="22443" y="0"/>
                  </a:moveTo>
                  <a:lnTo>
                    <a:pt x="4338570" y="0"/>
                  </a:lnTo>
                  <a:cubicBezTo>
                    <a:pt x="4350965" y="0"/>
                    <a:pt x="4361012" y="10048"/>
                    <a:pt x="4361012" y="22443"/>
                  </a:cubicBezTo>
                  <a:lnTo>
                    <a:pt x="4361012" y="2211700"/>
                  </a:lnTo>
                  <a:cubicBezTo>
                    <a:pt x="4361012" y="2224095"/>
                    <a:pt x="4350965" y="2234143"/>
                    <a:pt x="4338570" y="2234143"/>
                  </a:cubicBezTo>
                  <a:lnTo>
                    <a:pt x="22443" y="2234143"/>
                  </a:lnTo>
                  <a:cubicBezTo>
                    <a:pt x="16491" y="2234143"/>
                    <a:pt x="10782" y="2231779"/>
                    <a:pt x="6573" y="2227570"/>
                  </a:cubicBezTo>
                  <a:cubicBezTo>
                    <a:pt x="2364" y="2223361"/>
                    <a:pt x="0" y="2217653"/>
                    <a:pt x="0" y="2211700"/>
                  </a:cubicBezTo>
                  <a:lnTo>
                    <a:pt x="0" y="22443"/>
                  </a:lnTo>
                  <a:cubicBezTo>
                    <a:pt x="0" y="16491"/>
                    <a:pt x="2364" y="10782"/>
                    <a:pt x="6573" y="6573"/>
                  </a:cubicBezTo>
                  <a:cubicBezTo>
                    <a:pt x="10782" y="2364"/>
                    <a:pt x="16491" y="0"/>
                    <a:pt x="224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97810" y="597810"/>
            <a:ext cx="8944216" cy="1243596"/>
            <a:chOff x="0" y="0"/>
            <a:chExt cx="2355678" cy="3275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5678" cy="327531"/>
            </a:xfrm>
            <a:custGeom>
              <a:avLst/>
              <a:gdLst/>
              <a:ahLst/>
              <a:cxnLst/>
              <a:rect l="l" t="t" r="r" b="b"/>
              <a:pathLst>
                <a:path w="2355678" h="327531">
                  <a:moveTo>
                    <a:pt x="0" y="0"/>
                  </a:moveTo>
                  <a:lnTo>
                    <a:pt x="2355678" y="0"/>
                  </a:lnTo>
                  <a:lnTo>
                    <a:pt x="2355678" y="327531"/>
                  </a:lnTo>
                  <a:lnTo>
                    <a:pt x="0" y="3275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45973" y="416427"/>
            <a:ext cx="8996053" cy="116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160">
                <a:solidFill>
                  <a:srgbClr val="E76B4C"/>
                </a:solidFill>
                <a:latin typeface="Lato Bold"/>
              </a:rPr>
              <a:t>ACTIVITY - QUIZ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6543" y="1670864"/>
            <a:ext cx="14441051" cy="127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3500" dirty="0">
                <a:solidFill>
                  <a:srgbClr val="E76B4C"/>
                </a:solidFill>
                <a:latin typeface="DM Sans Bold"/>
              </a:rPr>
              <a:t>WHICH OF THESE COMPANIES HAVE YOU HEARD OF AND WHAT DO THEY DO? WHICH ONES DO NOT OFFER APPRENTICESHIPS?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6543" y="3128974"/>
            <a:ext cx="6182266" cy="519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PwC</a:t>
            </a:r>
            <a:endParaRPr lang="en-US" dirty="0"/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DM Sans Bold"/>
              </a:rPr>
              <a:t>Deliotte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EY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KPMG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IBM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Unilever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BAE Systems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BT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53181" y="3128974"/>
            <a:ext cx="6182266" cy="585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Pinsent Masons</a:t>
            </a:r>
            <a:endParaRPr lang="en-US" dirty="0"/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Jaguar Land Rover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Goldman Sachs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Amazon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Google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Accenture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GSK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UK Government</a:t>
            </a:r>
          </a:p>
          <a:p>
            <a:pPr marL="755650" lvl="1" indent="-377825">
              <a:lnSpc>
                <a:spcPts val="507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NHS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5364" y="1178063"/>
            <a:ext cx="12597273" cy="1735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86">
                <a:solidFill>
                  <a:srgbClr val="E76B4C"/>
                </a:solidFill>
                <a:latin typeface="Lato Bold"/>
              </a:rPr>
              <a:t>HOW DO YOU LEARN HOW TO DO SOMETHING?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0" y="0"/>
            <a:ext cx="6132760" cy="6132760"/>
          </a:xfrm>
          <a:custGeom>
            <a:avLst/>
            <a:gdLst/>
            <a:ahLst/>
            <a:cxnLst/>
            <a:rect l="l" t="t" r="r" b="b"/>
            <a:pathLst>
              <a:path w="6132760" h="6132760">
                <a:moveTo>
                  <a:pt x="0" y="0"/>
                </a:moveTo>
                <a:lnTo>
                  <a:pt x="6132760" y="0"/>
                </a:lnTo>
                <a:lnTo>
                  <a:pt x="6132760" y="6132760"/>
                </a:lnTo>
                <a:lnTo>
                  <a:pt x="0" y="613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83957" y="3487768"/>
            <a:ext cx="6566419" cy="1016006"/>
            <a:chOff x="0" y="0"/>
            <a:chExt cx="8755225" cy="135467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432620"/>
              <a:ext cx="438635" cy="438635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115327" y="28575"/>
              <a:ext cx="7639898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Being told about how it all works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83957" y="4707179"/>
            <a:ext cx="6688642" cy="1016006"/>
            <a:chOff x="0" y="0"/>
            <a:chExt cx="8918189" cy="135467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528681"/>
              <a:ext cx="438635" cy="43863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66127" y="28575"/>
              <a:ext cx="7752062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Researching and reading up on the theory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83957" y="6037510"/>
            <a:ext cx="6087302" cy="1016006"/>
            <a:chOff x="0" y="0"/>
            <a:chExt cx="8116402" cy="1354675"/>
          </a:xfrm>
        </p:grpSpPr>
        <p:sp>
          <p:nvSpPr>
            <p:cNvPr id="15" name="TextBox 15"/>
            <p:cNvSpPr txBox="1"/>
            <p:nvPr/>
          </p:nvSpPr>
          <p:spPr>
            <a:xfrm>
              <a:off x="1115327" y="28575"/>
              <a:ext cx="7001075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Writing assignments to prove what you know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276803"/>
              <a:ext cx="438635" cy="438635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9812604" y="3544918"/>
            <a:ext cx="6688642" cy="3289977"/>
            <a:chOff x="0" y="0"/>
            <a:chExt cx="8918189" cy="438663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48470"/>
              <a:ext cx="438635" cy="43863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102627" y="28575"/>
              <a:ext cx="7639898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Having a go yourself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1647168"/>
              <a:ext cx="438635" cy="438635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166127" y="1172462"/>
              <a:ext cx="7752062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With someone on hand to show you and help you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15327" y="3060536"/>
              <a:ext cx="7639898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With the opportunity to ask questions as you go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3401081"/>
              <a:ext cx="438635" cy="43863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95524" y="7816470"/>
            <a:ext cx="10071458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Italics"/>
              </a:rPr>
              <a:t>This is what an apprenticeship is – but instead of being for a specific skill, it’s for a whole job</a:t>
            </a:r>
          </a:p>
        </p:txBody>
      </p:sp>
      <p:sp>
        <p:nvSpPr>
          <p:cNvPr id="37" name="AutoShape 31">
            <a:extLst>
              <a:ext uri="{FF2B5EF4-FFF2-40B4-BE49-F238E27FC236}">
                <a16:creationId xmlns:a16="http://schemas.microsoft.com/office/drawing/2014/main" id="{C1DC3429-6F0E-3012-CAF4-6EE84C07B0E3}"/>
              </a:ext>
            </a:extLst>
          </p:cNvPr>
          <p:cNvSpPr/>
          <p:nvPr/>
        </p:nvSpPr>
        <p:spPr>
          <a:xfrm flipV="1">
            <a:off x="13141740" y="6888184"/>
            <a:ext cx="12552" cy="919123"/>
          </a:xfrm>
          <a:prstGeom prst="line">
            <a:avLst/>
          </a:prstGeom>
          <a:ln w="30383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7796" y="3238263"/>
            <a:ext cx="10372407" cy="249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8868">
                <a:solidFill>
                  <a:srgbClr val="E76B4C"/>
                </a:solidFill>
                <a:latin typeface="Lato Bold"/>
              </a:rPr>
              <a:t>WHAT IS AN APPRENTICESHIP?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479564"/>
            <a:ext cx="18288000" cy="1807436"/>
            <a:chOff x="0" y="0"/>
            <a:chExt cx="4816593" cy="476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76033"/>
            </a:xfrm>
            <a:custGeom>
              <a:avLst/>
              <a:gdLst/>
              <a:ahLst/>
              <a:cxnLst/>
              <a:rect l="l" t="t" r="r" b="b"/>
              <a:pathLst>
                <a:path w="4816592" h="476033">
                  <a:moveTo>
                    <a:pt x="0" y="0"/>
                  </a:moveTo>
                  <a:lnTo>
                    <a:pt x="4816592" y="0"/>
                  </a:lnTo>
                  <a:lnTo>
                    <a:pt x="4816592" y="476033"/>
                  </a:lnTo>
                  <a:lnTo>
                    <a:pt x="0" y="476033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147" y="2779360"/>
            <a:ext cx="16675706" cy="6402740"/>
            <a:chOff x="0" y="0"/>
            <a:chExt cx="22234274" cy="8536987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50"/>
              <a:ext cx="5999266" cy="61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DM Sans Bold"/>
                </a:rPr>
                <a:t>A REAL JOB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79004"/>
              <a:ext cx="6763544" cy="4415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Where you get paid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Where you are hired – and can be fired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What you do matters (to someone!)</a:t>
              </a:r>
            </a:p>
            <a:p>
              <a:pPr>
                <a:lnSpc>
                  <a:spcPts val="4452"/>
                </a:lnSpc>
              </a:pPr>
              <a:endParaRPr lang="en-US" sz="2800">
                <a:solidFill>
                  <a:srgbClr val="000000"/>
                </a:solidFill>
                <a:latin typeface="DM Sans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561884" y="19050"/>
              <a:ext cx="6805413" cy="61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DM Sans Bold"/>
                </a:rPr>
                <a:t>ACCELERATED LEARNING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561884" y="1079004"/>
              <a:ext cx="7672390" cy="5914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Study that you can apply on the job and/or questions about your job that you can address in your study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Permission as an apprentice to ask questions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People looking out for your development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80942" y="19050"/>
              <a:ext cx="6160852" cy="61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DM Sans Bold"/>
                </a:rPr>
                <a:t>A REAL QUALIFICATION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280942" y="1124156"/>
              <a:ext cx="6763544" cy="741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There is study as well – all related to the occupation you are in (around 6 hours per week)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Formally assessed at End Point Assessment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A ‘protected’ (i.e. fully official) qualification, regulated by Government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631568"/>
            <a:ext cx="18288000" cy="1634120"/>
            <a:chOff x="0" y="0"/>
            <a:chExt cx="4816593" cy="4303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430386"/>
            </a:xfrm>
            <a:custGeom>
              <a:avLst/>
              <a:gdLst/>
              <a:ahLst/>
              <a:cxnLst/>
              <a:rect l="l" t="t" r="r" b="b"/>
              <a:pathLst>
                <a:path w="4816592" h="430386">
                  <a:moveTo>
                    <a:pt x="0" y="0"/>
                  </a:moveTo>
                  <a:lnTo>
                    <a:pt x="4816592" y="0"/>
                  </a:lnTo>
                  <a:lnTo>
                    <a:pt x="4816592" y="430386"/>
                  </a:lnTo>
                  <a:lnTo>
                    <a:pt x="0" y="430386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76939" y="1085850"/>
            <a:ext cx="11734122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86">
                <a:solidFill>
                  <a:srgbClr val="FFFFFF"/>
                </a:solidFill>
                <a:latin typeface="Lato Bold"/>
              </a:rPr>
              <a:t>WHAT IS AN APPRENTICESHIP?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7796" y="3238263"/>
            <a:ext cx="10372407" cy="249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8868">
                <a:solidFill>
                  <a:srgbClr val="E76B4C"/>
                </a:solidFill>
                <a:latin typeface="Lato Bold"/>
              </a:rPr>
              <a:t>THE PROS AND CONS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479564"/>
            <a:ext cx="18288000" cy="1807436"/>
            <a:chOff x="0" y="0"/>
            <a:chExt cx="4816593" cy="476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76033"/>
            </a:xfrm>
            <a:custGeom>
              <a:avLst/>
              <a:gdLst/>
              <a:ahLst/>
              <a:cxnLst/>
              <a:rect l="l" t="t" r="r" b="b"/>
              <a:pathLst>
                <a:path w="4816592" h="476033">
                  <a:moveTo>
                    <a:pt x="0" y="0"/>
                  </a:moveTo>
                  <a:lnTo>
                    <a:pt x="4816592" y="0"/>
                  </a:lnTo>
                  <a:lnTo>
                    <a:pt x="4816592" y="476033"/>
                  </a:lnTo>
                  <a:lnTo>
                    <a:pt x="0" y="476033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1568"/>
            <a:ext cx="18288000" cy="1634120"/>
            <a:chOff x="0" y="0"/>
            <a:chExt cx="4816593" cy="4303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30386"/>
            </a:xfrm>
            <a:custGeom>
              <a:avLst/>
              <a:gdLst/>
              <a:ahLst/>
              <a:cxnLst/>
              <a:rect l="l" t="t" r="r" b="b"/>
              <a:pathLst>
                <a:path w="4816592" h="430386">
                  <a:moveTo>
                    <a:pt x="0" y="0"/>
                  </a:moveTo>
                  <a:lnTo>
                    <a:pt x="4816592" y="0"/>
                  </a:lnTo>
                  <a:lnTo>
                    <a:pt x="4816592" y="430386"/>
                  </a:lnTo>
                  <a:lnTo>
                    <a:pt x="0" y="430386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4752" y="2734414"/>
            <a:ext cx="7325383" cy="6295286"/>
            <a:chOff x="0" y="0"/>
            <a:chExt cx="9767178" cy="839371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306493"/>
              <a:ext cx="9767178" cy="8087221"/>
              <a:chOff x="0" y="0"/>
              <a:chExt cx="1929319" cy="159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9319" cy="1597476"/>
              </a:xfrm>
              <a:custGeom>
                <a:avLst/>
                <a:gdLst/>
                <a:ahLst/>
                <a:cxnLst/>
                <a:rect l="l" t="t" r="r" b="b"/>
                <a:pathLst>
                  <a:path w="1929319" h="1597476">
                    <a:moveTo>
                      <a:pt x="0" y="0"/>
                    </a:moveTo>
                    <a:lnTo>
                      <a:pt x="1929319" y="0"/>
                    </a:lnTo>
                    <a:lnTo>
                      <a:pt x="1929319" y="1597476"/>
                    </a:lnTo>
                    <a:lnTo>
                      <a:pt x="0" y="15974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BF63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02993" y="0"/>
              <a:ext cx="4480596" cy="676487"/>
              <a:chOff x="0" y="0"/>
              <a:chExt cx="885056" cy="1336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85056" cy="133627"/>
              </a:xfrm>
              <a:custGeom>
                <a:avLst/>
                <a:gdLst/>
                <a:ahLst/>
                <a:cxnLst/>
                <a:rect l="l" t="t" r="r" b="b"/>
                <a:pathLst>
                  <a:path w="885056" h="133627">
                    <a:moveTo>
                      <a:pt x="0" y="0"/>
                    </a:moveTo>
                    <a:lnTo>
                      <a:pt x="885056" y="0"/>
                    </a:lnTo>
                    <a:lnTo>
                      <a:pt x="885056" y="133627"/>
                    </a:lnTo>
                    <a:lnTo>
                      <a:pt x="0" y="1336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45893" y="44450"/>
              <a:ext cx="5999266" cy="61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BF63"/>
                  </a:solidFill>
                  <a:latin typeface="DM Sans"/>
                </a:rPr>
                <a:t>POSSIBLE PROS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06193" y="1208776"/>
              <a:ext cx="8576997" cy="5164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Earn money 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Get a qualification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No debt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A three year head start vs those going to uni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Structure and support</a:t>
              </a:r>
            </a:p>
            <a:p>
              <a:pPr marL="604626" lvl="1" indent="-302313">
                <a:lnSpc>
                  <a:spcPts val="445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DM Sans Bold"/>
                </a:rPr>
                <a:t>Some include a degree (for free)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"/>
              </a:rPr>
              <a:t>© Ben Rowland 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76939" y="1085850"/>
            <a:ext cx="11734122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6186">
                <a:solidFill>
                  <a:srgbClr val="FFFFFF"/>
                </a:solidFill>
                <a:latin typeface="Lato Bold"/>
              </a:rPr>
              <a:t>THE PROS AND CONS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713246" y="2734414"/>
            <a:ext cx="8765129" cy="6295285"/>
            <a:chOff x="0" y="0"/>
            <a:chExt cx="11686839" cy="839371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338243"/>
              <a:ext cx="11686839" cy="8055471"/>
              <a:chOff x="0" y="0"/>
              <a:chExt cx="2308511" cy="1591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08511" cy="1591204"/>
              </a:xfrm>
              <a:custGeom>
                <a:avLst/>
                <a:gdLst/>
                <a:ahLst/>
                <a:cxnLst/>
                <a:rect l="l" t="t" r="r" b="b"/>
                <a:pathLst>
                  <a:path w="2308511" h="1591204">
                    <a:moveTo>
                      <a:pt x="0" y="0"/>
                    </a:moveTo>
                    <a:lnTo>
                      <a:pt x="2308511" y="0"/>
                    </a:lnTo>
                    <a:lnTo>
                      <a:pt x="2308511" y="1591204"/>
                    </a:lnTo>
                    <a:lnTo>
                      <a:pt x="0" y="159120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3131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893938" y="0"/>
              <a:ext cx="5050291" cy="695537"/>
              <a:chOff x="0" y="0"/>
              <a:chExt cx="997588" cy="1373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97588" cy="137390"/>
              </a:xfrm>
              <a:custGeom>
                <a:avLst/>
                <a:gdLst/>
                <a:ahLst/>
                <a:cxnLst/>
                <a:rect l="l" t="t" r="r" b="b"/>
                <a:pathLst>
                  <a:path w="997588" h="137390">
                    <a:moveTo>
                      <a:pt x="0" y="0"/>
                    </a:moveTo>
                    <a:lnTo>
                      <a:pt x="997588" y="0"/>
                    </a:lnTo>
                    <a:lnTo>
                      <a:pt x="997588" y="137390"/>
                    </a:lnTo>
                    <a:lnTo>
                      <a:pt x="0" y="137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79637" y="1225761"/>
              <a:ext cx="10329183" cy="6869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4452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 Bold"/>
                </a:rPr>
                <a:t>Daunting to be in ‘the real world’: higher ‘stakes’ than continuing full-time education</a:t>
              </a:r>
              <a:endParaRPr lang="en-US" dirty="0"/>
            </a:p>
            <a:p>
              <a:pPr marL="604520" lvl="1" indent="-302260">
                <a:lnSpc>
                  <a:spcPts val="4452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 Bold"/>
                </a:rPr>
                <a:t>Quality depends on the employer and line manager</a:t>
              </a:r>
            </a:p>
            <a:p>
              <a:pPr marL="604520" lvl="1" indent="-302260">
                <a:lnSpc>
                  <a:spcPts val="4452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 Bold"/>
                </a:rPr>
                <a:t>Still has formal learning/assessment</a:t>
              </a:r>
            </a:p>
            <a:p>
              <a:pPr marL="604520" lvl="1" indent="-302260">
                <a:lnSpc>
                  <a:spcPts val="4452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 Bold"/>
                </a:rPr>
                <a:t>Less likely to have a structured social life/ extra-curricular opportunities</a:t>
              </a:r>
            </a:p>
            <a:p>
              <a:pPr marL="604520" lvl="1" indent="-302260">
                <a:lnSpc>
                  <a:spcPts val="4452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 Bold"/>
                </a:rPr>
                <a:t>Other people’s perceptions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18456" y="88900"/>
              <a:ext cx="4625773" cy="61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3131"/>
                  </a:solidFill>
                  <a:latin typeface="DM Sans Bold"/>
                </a:rPr>
                <a:t>POSSIBLE CONS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0d8e1-7617-4db4-8f6f-14b93fd884f8" xsi:nil="true"/>
    <lcf76f155ced4ddcb4097134ff3c332f xmlns="ecc45cc2-b35f-49bb-8827-9da2e326d2c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FE14A96462E4FA8AAD0FE42D14267" ma:contentTypeVersion="13" ma:contentTypeDescription="Create a new document." ma:contentTypeScope="" ma:versionID="e3d1ac33337c949fd3f86edf252c1e78">
  <xsd:schema xmlns:xsd="http://www.w3.org/2001/XMLSchema" xmlns:xs="http://www.w3.org/2001/XMLSchema" xmlns:p="http://schemas.microsoft.com/office/2006/metadata/properties" xmlns:ns2="ecc45cc2-b35f-49bb-8827-9da2e326d2cf" xmlns:ns3="7a80d8e1-7617-4db4-8f6f-14b93fd884f8" targetNamespace="http://schemas.microsoft.com/office/2006/metadata/properties" ma:root="true" ma:fieldsID="7e3d600cd6fe3a845133f7bbb791efe1" ns2:_="" ns3:_="">
    <xsd:import namespace="ecc45cc2-b35f-49bb-8827-9da2e326d2cf"/>
    <xsd:import namespace="7a80d8e1-7617-4db4-8f6f-14b93fd88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45cc2-b35f-49bb-8827-9da2e326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8302cd5-cec6-4c8e-a909-d78337021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0d8e1-7617-4db4-8f6f-14b93fd884f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cf336f-3680-471f-89e2-d127f5cd186d}" ma:internalName="TaxCatchAll" ma:showField="CatchAllData" ma:web="7a80d8e1-7617-4db4-8f6f-14b93fd88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D226D3-6DAD-4FE6-83AF-A93854ED221B}">
  <ds:schemaRefs>
    <ds:schemaRef ds:uri="http://schemas.microsoft.com/office/2006/metadata/properties"/>
    <ds:schemaRef ds:uri="http://schemas.microsoft.com/office/infopath/2007/PartnerControls"/>
    <ds:schemaRef ds:uri="7a80d8e1-7617-4db4-8f6f-14b93fd884f8"/>
    <ds:schemaRef ds:uri="ecc45cc2-b35f-49bb-8827-9da2e326d2cf"/>
  </ds:schemaRefs>
</ds:datastoreItem>
</file>

<file path=customXml/itemProps2.xml><?xml version="1.0" encoding="utf-8"?>
<ds:datastoreItem xmlns:ds="http://schemas.openxmlformats.org/officeDocument/2006/customXml" ds:itemID="{0206E05E-59B1-45C4-898C-44CA97E2C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54283-8EE3-41C2-BA2D-ECA4CF022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45cc2-b35f-49bb-8827-9da2e326d2cf"/>
    <ds:schemaRef ds:uri="7a80d8e1-7617-4db4-8f6f-14b93fd8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Lesson Plan 2 - Presentation Copy</dc:title>
  <cp:revision>34</cp:revision>
  <dcterms:created xsi:type="dcterms:W3CDTF">2006-08-16T00:00:00Z</dcterms:created>
  <dcterms:modified xsi:type="dcterms:W3CDTF">2023-10-12T12:35:16Z</dcterms:modified>
  <dc:identifier>DAFv1saOmz4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0x010100738FE14A96462E4FA8AAD0FE42D14267</vt:lpwstr>
  </property>
  <property fmtid="{D5CDD505-2E9C-101B-9397-08002B2CF9AE}" pid="3" name="MediaServiceImageTags">
    <vt:lpwstr/>
  </property>
</Properties>
</file>