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DM Sans Bold" panose="020B0604020202020204" charset="0"/>
      <p:regular r:id="rId22"/>
      <p:bold r:id="rId23"/>
    </p:embeddedFont>
    <p:embeddedFont>
      <p:font typeface="Lato 1" panose="020B0604020202020204" charset="0"/>
      <p:regular r:id="rId24"/>
    </p:embeddedFont>
    <p:embeddedFont>
      <p:font typeface="Lato 1 Bold" panose="020B0604020202020204" charset="0"/>
      <p:regular r:id="rId25"/>
    </p:embeddedFont>
    <p:embeddedFont>
      <p:font typeface="Lato 1 Italics" panose="020B0604020202020204" charset="0"/>
      <p:regular r:id="rId26"/>
    </p:embeddedFont>
    <p:embeddedFont>
      <p:font typeface="Segoe UI" panose="020B0502040204020203"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CF596-6AA7-C31D-BE38-1C526BC37E6F}" v="120" dt="2023-10-12T11:13:54.198"/>
    <p1510:client id="{14D29D64-EE23-16B6-4BE1-19090C31463B}" v="6" dt="2023-10-12T11:15:16.517"/>
    <p1510:client id="{2EAEB0E2-7C8C-5313-3ADD-4DCF266048E7}" v="1" dt="2023-10-12T10:09:08.873"/>
    <p1510:client id="{860A8C20-0C86-2C26-960F-01880396E122}" v="40" dt="2023-10-12T10:44:18.505"/>
    <p1510:client id="{D2B6ED4D-9309-118E-090F-70976F5B80E1}" v="461" dt="2023-10-11T16:26:39.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a Smith" userId="S::louisa@trotman.co.uk::ca9fbc5c-14e3-42e4-85fa-f3c5fb56c291" providerId="AD" clId="Web-{860A8C20-0C86-2C26-960F-01880396E122}"/>
    <pc:docChg chg="modSld">
      <pc:chgData name="Louisa Smith" userId="S::louisa@trotman.co.uk::ca9fbc5c-14e3-42e4-85fa-f3c5fb56c291" providerId="AD" clId="Web-{860A8C20-0C86-2C26-960F-01880396E122}" dt="2023-10-12T10:44:14.833" v="18" actId="20577"/>
      <pc:docMkLst>
        <pc:docMk/>
      </pc:docMkLst>
      <pc:sldChg chg="modSp">
        <pc:chgData name="Louisa Smith" userId="S::louisa@trotman.co.uk::ca9fbc5c-14e3-42e4-85fa-f3c5fb56c291" providerId="AD" clId="Web-{860A8C20-0C86-2C26-960F-01880396E122}" dt="2023-10-12T10:44:14.833" v="18" actId="20577"/>
        <pc:sldMkLst>
          <pc:docMk/>
          <pc:sldMk cId="0" sldId="259"/>
        </pc:sldMkLst>
        <pc:spChg chg="mod">
          <ac:chgData name="Louisa Smith" userId="S::louisa@trotman.co.uk::ca9fbc5c-14e3-42e4-85fa-f3c5fb56c291" providerId="AD" clId="Web-{860A8C20-0C86-2C26-960F-01880396E122}" dt="2023-10-12T10:42:42.046" v="1" actId="20577"/>
          <ac:spMkLst>
            <pc:docMk/>
            <pc:sldMk cId="0" sldId="259"/>
            <ac:spMk id="27" creationId="{00000000-0000-0000-0000-000000000000}"/>
          </ac:spMkLst>
        </pc:spChg>
        <pc:spChg chg="mod">
          <ac:chgData name="Louisa Smith" userId="S::louisa@trotman.co.uk::ca9fbc5c-14e3-42e4-85fa-f3c5fb56c291" providerId="AD" clId="Web-{860A8C20-0C86-2C26-960F-01880396E122}" dt="2023-10-12T10:44:14.833" v="18" actId="20577"/>
          <ac:spMkLst>
            <pc:docMk/>
            <pc:sldMk cId="0" sldId="259"/>
            <ac:spMk id="53" creationId="{00000000-0000-0000-0000-000000000000}"/>
          </ac:spMkLst>
        </pc:spChg>
      </pc:sldChg>
    </pc:docChg>
  </pc:docChgLst>
  <pc:docChgLst>
    <pc:chgData name="Louisa Smith" userId="S::louisa@trotman.co.uk::ca9fbc5c-14e3-42e4-85fa-f3c5fb56c291" providerId="AD" clId="Web-{2EAEB0E2-7C8C-5313-3ADD-4DCF266048E7}"/>
    <pc:docChg chg="modSld">
      <pc:chgData name="Louisa Smith" userId="S::louisa@trotman.co.uk::ca9fbc5c-14e3-42e4-85fa-f3c5fb56c291" providerId="AD" clId="Web-{2EAEB0E2-7C8C-5313-3ADD-4DCF266048E7}" dt="2023-10-12T10:09:08.873" v="0"/>
      <pc:docMkLst>
        <pc:docMk/>
      </pc:docMkLst>
      <pc:sldChg chg="modSp">
        <pc:chgData name="Louisa Smith" userId="S::louisa@trotman.co.uk::ca9fbc5c-14e3-42e4-85fa-f3c5fb56c291" providerId="AD" clId="Web-{2EAEB0E2-7C8C-5313-3ADD-4DCF266048E7}" dt="2023-10-12T10:09:08.873" v="0"/>
        <pc:sldMkLst>
          <pc:docMk/>
          <pc:sldMk cId="0" sldId="259"/>
        </pc:sldMkLst>
        <pc:grpChg chg="ord">
          <ac:chgData name="Louisa Smith" userId="S::louisa@trotman.co.uk::ca9fbc5c-14e3-42e4-85fa-f3c5fb56c291" providerId="AD" clId="Web-{2EAEB0E2-7C8C-5313-3ADD-4DCF266048E7}" dt="2023-10-12T10:09:08.873" v="0"/>
          <ac:grpSpMkLst>
            <pc:docMk/>
            <pc:sldMk cId="0" sldId="259"/>
            <ac:grpSpMk id="31" creationId="{00000000-0000-0000-0000-000000000000}"/>
          </ac:grpSpMkLst>
        </pc:grpChg>
      </pc:sldChg>
    </pc:docChg>
  </pc:docChgLst>
  <pc:docChgLst>
    <pc:chgData name="Louisa Smith" userId="S::louisa@trotman.co.uk::ca9fbc5c-14e3-42e4-85fa-f3c5fb56c291" providerId="AD" clId="Web-{14D29D64-EE23-16B6-4BE1-19090C31463B}"/>
    <pc:docChg chg="modSld">
      <pc:chgData name="Louisa Smith" userId="S::louisa@trotman.co.uk::ca9fbc5c-14e3-42e4-85fa-f3c5fb56c291" providerId="AD" clId="Web-{14D29D64-EE23-16B6-4BE1-19090C31463B}" dt="2023-10-12T11:15:16.501" v="2" actId="20577"/>
      <pc:docMkLst>
        <pc:docMk/>
      </pc:docMkLst>
      <pc:sldChg chg="modSp">
        <pc:chgData name="Louisa Smith" userId="S::louisa@trotman.co.uk::ca9fbc5c-14e3-42e4-85fa-f3c5fb56c291" providerId="AD" clId="Web-{14D29D64-EE23-16B6-4BE1-19090C31463B}" dt="2023-10-12T11:15:16.501" v="2" actId="20577"/>
        <pc:sldMkLst>
          <pc:docMk/>
          <pc:sldMk cId="0" sldId="257"/>
        </pc:sldMkLst>
        <pc:spChg chg="mod">
          <ac:chgData name="Louisa Smith" userId="S::louisa@trotman.co.uk::ca9fbc5c-14e3-42e4-85fa-f3c5fb56c291" providerId="AD" clId="Web-{14D29D64-EE23-16B6-4BE1-19090C31463B}" dt="2023-10-12T11:15:16.501" v="2" actId="20577"/>
          <ac:spMkLst>
            <pc:docMk/>
            <pc:sldMk cId="0" sldId="257"/>
            <ac:spMk id="2" creationId="{00000000-0000-0000-0000-000000000000}"/>
          </ac:spMkLst>
        </pc:spChg>
      </pc:sldChg>
    </pc:docChg>
  </pc:docChgLst>
  <pc:docChgLst>
    <pc:chgData name="Louisa Smith" userId="S::louisa@trotman.co.uk::ca9fbc5c-14e3-42e4-85fa-f3c5fb56c291" providerId="AD" clId="Web-{10ACF596-6AA7-C31D-BE38-1C526BC37E6F}"/>
    <pc:docChg chg="modSld">
      <pc:chgData name="Louisa Smith" userId="S::louisa@trotman.co.uk::ca9fbc5c-14e3-42e4-85fa-f3c5fb56c291" providerId="AD" clId="Web-{10ACF596-6AA7-C31D-BE38-1C526BC37E6F}" dt="2023-10-12T11:13:54.198" v="60" actId="20577"/>
      <pc:docMkLst>
        <pc:docMk/>
      </pc:docMkLst>
      <pc:sldChg chg="modSp">
        <pc:chgData name="Louisa Smith" userId="S::louisa@trotman.co.uk::ca9fbc5c-14e3-42e4-85fa-f3c5fb56c291" providerId="AD" clId="Web-{10ACF596-6AA7-C31D-BE38-1C526BC37E6F}" dt="2023-10-12T11:13:54.198" v="60" actId="20577"/>
        <pc:sldMkLst>
          <pc:docMk/>
          <pc:sldMk cId="0" sldId="268"/>
        </pc:sldMkLst>
        <pc:spChg chg="mod">
          <ac:chgData name="Louisa Smith" userId="S::louisa@trotman.co.uk::ca9fbc5c-14e3-42e4-85fa-f3c5fb56c291" providerId="AD" clId="Web-{10ACF596-6AA7-C31D-BE38-1C526BC37E6F}" dt="2023-10-12T11:13:54.198" v="60" actId="20577"/>
          <ac:spMkLst>
            <pc:docMk/>
            <pc:sldMk cId="0" sldId="268"/>
            <ac:spMk id="8" creationId="{00000000-0000-0000-0000-000000000000}"/>
          </ac:spMkLst>
        </pc:spChg>
        <pc:spChg chg="mod">
          <ac:chgData name="Louisa Smith" userId="S::louisa@trotman.co.uk::ca9fbc5c-14e3-42e4-85fa-f3c5fb56c291" providerId="AD" clId="Web-{10ACF596-6AA7-C31D-BE38-1C526BC37E6F}" dt="2023-10-12T11:12:54.319" v="53" actId="20577"/>
          <ac:spMkLst>
            <pc:docMk/>
            <pc:sldMk cId="0" sldId="268"/>
            <ac:spMk id="9" creationId="{00000000-0000-0000-0000-000000000000}"/>
          </ac:spMkLst>
        </pc:spChg>
        <pc:grpChg chg="ord">
          <ac:chgData name="Louisa Smith" userId="S::louisa@trotman.co.uk::ca9fbc5c-14e3-42e4-85fa-f3c5fb56c291" providerId="AD" clId="Web-{10ACF596-6AA7-C31D-BE38-1C526BC37E6F}" dt="2023-10-12T11:11:30.517" v="0"/>
          <ac:grpSpMkLst>
            <pc:docMk/>
            <pc:sldMk cId="0" sldId="268"/>
            <ac:grpSpMk id="18" creationId="{00000000-0000-0000-0000-000000000000}"/>
          </ac:grpSpMkLst>
        </pc:grpChg>
      </pc:sldChg>
    </pc:docChg>
  </pc:docChgLst>
  <pc:docChgLst>
    <pc:chgData name="Louisa Smith" userId="S::louisa@trotman.co.uk::ca9fbc5c-14e3-42e4-85fa-f3c5fb56c291" providerId="AD" clId="Web-{D2B6ED4D-9309-118E-090F-70976F5B80E1}"/>
    <pc:docChg chg="modSld">
      <pc:chgData name="Louisa Smith" userId="S::louisa@trotman.co.uk::ca9fbc5c-14e3-42e4-85fa-f3c5fb56c291" providerId="AD" clId="Web-{D2B6ED4D-9309-118E-090F-70976F5B80E1}" dt="2023-10-11T16:26:36.755" v="235" actId="20577"/>
      <pc:docMkLst>
        <pc:docMk/>
      </pc:docMkLst>
      <pc:sldChg chg="modSp">
        <pc:chgData name="Louisa Smith" userId="S::louisa@trotman.co.uk::ca9fbc5c-14e3-42e4-85fa-f3c5fb56c291" providerId="AD" clId="Web-{D2B6ED4D-9309-118E-090F-70976F5B80E1}" dt="2023-10-11T15:42:05.023" v="40" actId="20577"/>
        <pc:sldMkLst>
          <pc:docMk/>
          <pc:sldMk cId="0" sldId="257"/>
        </pc:sldMkLst>
        <pc:spChg chg="mod">
          <ac:chgData name="Louisa Smith" userId="S::louisa@trotman.co.uk::ca9fbc5c-14e3-42e4-85fa-f3c5fb56c291" providerId="AD" clId="Web-{D2B6ED4D-9309-118E-090F-70976F5B80E1}" dt="2023-10-11T15:42:05.023" v="40" actId="20577"/>
          <ac:spMkLst>
            <pc:docMk/>
            <pc:sldMk cId="0" sldId="257"/>
            <ac:spMk id="2" creationId="{00000000-0000-0000-0000-000000000000}"/>
          </ac:spMkLst>
        </pc:spChg>
      </pc:sldChg>
      <pc:sldChg chg="modSp">
        <pc:chgData name="Louisa Smith" userId="S::louisa@trotman.co.uk::ca9fbc5c-14e3-42e4-85fa-f3c5fb56c291" providerId="AD" clId="Web-{D2B6ED4D-9309-118E-090F-70976F5B80E1}" dt="2023-10-11T15:50:56.207" v="92" actId="20577"/>
        <pc:sldMkLst>
          <pc:docMk/>
          <pc:sldMk cId="0" sldId="259"/>
        </pc:sldMkLst>
        <pc:spChg chg="mod">
          <ac:chgData name="Louisa Smith" userId="S::louisa@trotman.co.uk::ca9fbc5c-14e3-42e4-85fa-f3c5fb56c291" providerId="AD" clId="Web-{D2B6ED4D-9309-118E-090F-70976F5B80E1}" dt="2023-10-11T15:48:39.376" v="63" actId="20577"/>
          <ac:spMkLst>
            <pc:docMk/>
            <pc:sldMk cId="0" sldId="259"/>
            <ac:spMk id="49" creationId="{00000000-0000-0000-0000-000000000000}"/>
          </ac:spMkLst>
        </pc:spChg>
        <pc:spChg chg="mod">
          <ac:chgData name="Louisa Smith" userId="S::louisa@trotman.co.uk::ca9fbc5c-14e3-42e4-85fa-f3c5fb56c291" providerId="AD" clId="Web-{D2B6ED4D-9309-118E-090F-70976F5B80E1}" dt="2023-10-11T15:50:56.207" v="92" actId="20577"/>
          <ac:spMkLst>
            <pc:docMk/>
            <pc:sldMk cId="0" sldId="259"/>
            <ac:spMk id="53" creationId="{00000000-0000-0000-0000-000000000000}"/>
          </ac:spMkLst>
        </pc:spChg>
        <pc:spChg chg="mod">
          <ac:chgData name="Louisa Smith" userId="S::louisa@trotman.co.uk::ca9fbc5c-14e3-42e4-85fa-f3c5fb56c291" providerId="AD" clId="Web-{D2B6ED4D-9309-118E-090F-70976F5B80E1}" dt="2023-10-11T15:44:38.152" v="48" actId="20577"/>
          <ac:spMkLst>
            <pc:docMk/>
            <pc:sldMk cId="0" sldId="259"/>
            <ac:spMk id="54" creationId="{00000000-0000-0000-0000-000000000000}"/>
          </ac:spMkLst>
        </pc:spChg>
      </pc:sldChg>
      <pc:sldChg chg="modSp">
        <pc:chgData name="Louisa Smith" userId="S::louisa@trotman.co.uk::ca9fbc5c-14e3-42e4-85fa-f3c5fb56c291" providerId="AD" clId="Web-{D2B6ED4D-9309-118E-090F-70976F5B80E1}" dt="2023-10-11T16:12:17.017" v="224" actId="20577"/>
        <pc:sldMkLst>
          <pc:docMk/>
          <pc:sldMk cId="0" sldId="260"/>
        </pc:sldMkLst>
        <pc:spChg chg="mod">
          <ac:chgData name="Louisa Smith" userId="S::louisa@trotman.co.uk::ca9fbc5c-14e3-42e4-85fa-f3c5fb56c291" providerId="AD" clId="Web-{D2B6ED4D-9309-118E-090F-70976F5B80E1}" dt="2023-10-11T15:54:38.618" v="99" actId="20577"/>
          <ac:spMkLst>
            <pc:docMk/>
            <pc:sldMk cId="0" sldId="260"/>
            <ac:spMk id="11" creationId="{00000000-0000-0000-0000-000000000000}"/>
          </ac:spMkLst>
        </pc:spChg>
        <pc:spChg chg="mod">
          <ac:chgData name="Louisa Smith" userId="S::louisa@trotman.co.uk::ca9fbc5c-14e3-42e4-85fa-f3c5fb56c291" providerId="AD" clId="Web-{D2B6ED4D-9309-118E-090F-70976F5B80E1}" dt="2023-10-11T16:12:17.017" v="224" actId="20577"/>
          <ac:spMkLst>
            <pc:docMk/>
            <pc:sldMk cId="0" sldId="260"/>
            <ac:spMk id="26" creationId="{00000000-0000-0000-0000-000000000000}"/>
          </ac:spMkLst>
        </pc:spChg>
        <pc:spChg chg="mod">
          <ac:chgData name="Louisa Smith" userId="S::louisa@trotman.co.uk::ca9fbc5c-14e3-42e4-85fa-f3c5fb56c291" providerId="AD" clId="Web-{D2B6ED4D-9309-118E-090F-70976F5B80E1}" dt="2023-10-11T15:56:35.652" v="125" actId="20577"/>
          <ac:spMkLst>
            <pc:docMk/>
            <pc:sldMk cId="0" sldId="260"/>
            <ac:spMk id="30" creationId="{00000000-0000-0000-0000-000000000000}"/>
          </ac:spMkLst>
        </pc:spChg>
      </pc:sldChg>
      <pc:sldChg chg="modSp">
        <pc:chgData name="Louisa Smith" userId="S::louisa@trotman.co.uk::ca9fbc5c-14e3-42e4-85fa-f3c5fb56c291" providerId="AD" clId="Web-{D2B6ED4D-9309-118E-090F-70976F5B80E1}" dt="2023-10-11T16:18:19.057" v="226" actId="20577"/>
        <pc:sldMkLst>
          <pc:docMk/>
          <pc:sldMk cId="0" sldId="261"/>
        </pc:sldMkLst>
        <pc:spChg chg="mod">
          <ac:chgData name="Louisa Smith" userId="S::louisa@trotman.co.uk::ca9fbc5c-14e3-42e4-85fa-f3c5fb56c291" providerId="AD" clId="Web-{D2B6ED4D-9309-118E-090F-70976F5B80E1}" dt="2023-10-11T16:04:44.023" v="163" actId="20577"/>
          <ac:spMkLst>
            <pc:docMk/>
            <pc:sldMk cId="0" sldId="261"/>
            <ac:spMk id="10" creationId="{00000000-0000-0000-0000-000000000000}"/>
          </ac:spMkLst>
        </pc:spChg>
        <pc:spChg chg="mod">
          <ac:chgData name="Louisa Smith" userId="S::louisa@trotman.co.uk::ca9fbc5c-14e3-42e4-85fa-f3c5fb56c291" providerId="AD" clId="Web-{D2B6ED4D-9309-118E-090F-70976F5B80E1}" dt="2023-10-11T16:18:19.057" v="226" actId="20577"/>
          <ac:spMkLst>
            <pc:docMk/>
            <pc:sldMk cId="0" sldId="261"/>
            <ac:spMk id="11" creationId="{00000000-0000-0000-0000-000000000000}"/>
          </ac:spMkLst>
        </pc:spChg>
      </pc:sldChg>
      <pc:sldChg chg="modSp">
        <pc:chgData name="Louisa Smith" userId="S::louisa@trotman.co.uk::ca9fbc5c-14e3-42e4-85fa-f3c5fb56c291" providerId="AD" clId="Web-{D2B6ED4D-9309-118E-090F-70976F5B80E1}" dt="2023-10-11T16:06:34.916" v="175" actId="20577"/>
        <pc:sldMkLst>
          <pc:docMk/>
          <pc:sldMk cId="0" sldId="262"/>
        </pc:sldMkLst>
        <pc:spChg chg="mod">
          <ac:chgData name="Louisa Smith" userId="S::louisa@trotman.co.uk::ca9fbc5c-14e3-42e4-85fa-f3c5fb56c291" providerId="AD" clId="Web-{D2B6ED4D-9309-118E-090F-70976F5B80E1}" dt="2023-10-11T16:06:34.916" v="175" actId="20577"/>
          <ac:spMkLst>
            <pc:docMk/>
            <pc:sldMk cId="0" sldId="262"/>
            <ac:spMk id="30" creationId="{00000000-0000-0000-0000-000000000000}"/>
          </ac:spMkLst>
        </pc:spChg>
        <pc:spChg chg="mod">
          <ac:chgData name="Louisa Smith" userId="S::louisa@trotman.co.uk::ca9fbc5c-14e3-42e4-85fa-f3c5fb56c291" providerId="AD" clId="Web-{D2B6ED4D-9309-118E-090F-70976F5B80E1}" dt="2023-10-11T15:57:23.731" v="128" actId="20577"/>
          <ac:spMkLst>
            <pc:docMk/>
            <pc:sldMk cId="0" sldId="262"/>
            <ac:spMk id="31" creationId="{00000000-0000-0000-0000-000000000000}"/>
          </ac:spMkLst>
        </pc:spChg>
      </pc:sldChg>
      <pc:sldChg chg="modSp">
        <pc:chgData name="Louisa Smith" userId="S::louisa@trotman.co.uk::ca9fbc5c-14e3-42e4-85fa-f3c5fb56c291" providerId="AD" clId="Web-{D2B6ED4D-9309-118E-090F-70976F5B80E1}" dt="2023-10-11T16:02:30.066" v="135" actId="20577"/>
        <pc:sldMkLst>
          <pc:docMk/>
          <pc:sldMk cId="0" sldId="263"/>
        </pc:sldMkLst>
        <pc:spChg chg="mod">
          <ac:chgData name="Louisa Smith" userId="S::louisa@trotman.co.uk::ca9fbc5c-14e3-42e4-85fa-f3c5fb56c291" providerId="AD" clId="Web-{D2B6ED4D-9309-118E-090F-70976F5B80E1}" dt="2023-10-11T16:02:30.066" v="135" actId="20577"/>
          <ac:spMkLst>
            <pc:docMk/>
            <pc:sldMk cId="0" sldId="263"/>
            <ac:spMk id="20" creationId="{00000000-0000-0000-0000-000000000000}"/>
          </ac:spMkLst>
        </pc:spChg>
      </pc:sldChg>
      <pc:sldChg chg="modSp">
        <pc:chgData name="Louisa Smith" userId="S::louisa@trotman.co.uk::ca9fbc5c-14e3-42e4-85fa-f3c5fb56c291" providerId="AD" clId="Web-{D2B6ED4D-9309-118E-090F-70976F5B80E1}" dt="2023-10-11T16:03:31.880" v="138" actId="20577"/>
        <pc:sldMkLst>
          <pc:docMk/>
          <pc:sldMk cId="0" sldId="264"/>
        </pc:sldMkLst>
        <pc:spChg chg="mod">
          <ac:chgData name="Louisa Smith" userId="S::louisa@trotman.co.uk::ca9fbc5c-14e3-42e4-85fa-f3c5fb56c291" providerId="AD" clId="Web-{D2B6ED4D-9309-118E-090F-70976F5B80E1}" dt="2023-10-11T16:03:31.880" v="138" actId="20577"/>
          <ac:spMkLst>
            <pc:docMk/>
            <pc:sldMk cId="0" sldId="264"/>
            <ac:spMk id="14" creationId="{00000000-0000-0000-0000-000000000000}"/>
          </ac:spMkLst>
        </pc:spChg>
      </pc:sldChg>
      <pc:sldChg chg="modSp">
        <pc:chgData name="Louisa Smith" userId="S::louisa@trotman.co.uk::ca9fbc5c-14e3-42e4-85fa-f3c5fb56c291" providerId="AD" clId="Web-{D2B6ED4D-9309-118E-090F-70976F5B80E1}" dt="2023-10-11T16:11:00.906" v="223" actId="20577"/>
        <pc:sldMkLst>
          <pc:docMk/>
          <pc:sldMk cId="0" sldId="265"/>
        </pc:sldMkLst>
        <pc:spChg chg="mod">
          <ac:chgData name="Louisa Smith" userId="S::louisa@trotman.co.uk::ca9fbc5c-14e3-42e4-85fa-f3c5fb56c291" providerId="AD" clId="Web-{D2B6ED4D-9309-118E-090F-70976F5B80E1}" dt="2023-10-11T16:11:00.906" v="223" actId="20577"/>
          <ac:spMkLst>
            <pc:docMk/>
            <pc:sldMk cId="0" sldId="265"/>
            <ac:spMk id="16" creationId="{00000000-0000-0000-0000-000000000000}"/>
          </ac:spMkLst>
        </pc:spChg>
        <pc:spChg chg="mod">
          <ac:chgData name="Louisa Smith" userId="S::louisa@trotman.co.uk::ca9fbc5c-14e3-42e4-85fa-f3c5fb56c291" providerId="AD" clId="Web-{D2B6ED4D-9309-118E-090F-70976F5B80E1}" dt="2023-10-11T16:05:29.774" v="165" actId="20577"/>
          <ac:spMkLst>
            <pc:docMk/>
            <pc:sldMk cId="0" sldId="265"/>
            <ac:spMk id="33" creationId="{00000000-0000-0000-0000-000000000000}"/>
          </ac:spMkLst>
        </pc:spChg>
      </pc:sldChg>
      <pc:sldChg chg="modSp">
        <pc:chgData name="Louisa Smith" userId="S::louisa@trotman.co.uk::ca9fbc5c-14e3-42e4-85fa-f3c5fb56c291" providerId="AD" clId="Web-{D2B6ED4D-9309-118E-090F-70976F5B80E1}" dt="2023-10-11T16:19:50.262" v="228" actId="20577"/>
        <pc:sldMkLst>
          <pc:docMk/>
          <pc:sldMk cId="0" sldId="266"/>
        </pc:sldMkLst>
        <pc:spChg chg="mod">
          <ac:chgData name="Louisa Smith" userId="S::louisa@trotman.co.uk::ca9fbc5c-14e3-42e4-85fa-f3c5fb56c291" providerId="AD" clId="Web-{D2B6ED4D-9309-118E-090F-70976F5B80E1}" dt="2023-10-11T16:19:50.262" v="228" actId="20577"/>
          <ac:spMkLst>
            <pc:docMk/>
            <pc:sldMk cId="0" sldId="266"/>
            <ac:spMk id="21" creationId="{00000000-0000-0000-0000-000000000000}"/>
          </ac:spMkLst>
        </pc:spChg>
      </pc:sldChg>
      <pc:sldChg chg="modSp">
        <pc:chgData name="Louisa Smith" userId="S::louisa@trotman.co.uk::ca9fbc5c-14e3-42e4-85fa-f3c5fb56c291" providerId="AD" clId="Web-{D2B6ED4D-9309-118E-090F-70976F5B80E1}" dt="2023-10-11T16:22:06.859" v="233" actId="20577"/>
        <pc:sldMkLst>
          <pc:docMk/>
          <pc:sldMk cId="0" sldId="267"/>
        </pc:sldMkLst>
        <pc:spChg chg="mod">
          <ac:chgData name="Louisa Smith" userId="S::louisa@trotman.co.uk::ca9fbc5c-14e3-42e4-85fa-f3c5fb56c291" providerId="AD" clId="Web-{D2B6ED4D-9309-118E-090F-70976F5B80E1}" dt="2023-10-11T16:22:06.859" v="233" actId="20577"/>
          <ac:spMkLst>
            <pc:docMk/>
            <pc:sldMk cId="0" sldId="267"/>
            <ac:spMk id="38" creationId="{00000000-0000-0000-0000-000000000000}"/>
          </ac:spMkLst>
        </pc:spChg>
      </pc:sldChg>
      <pc:sldChg chg="modSp">
        <pc:chgData name="Louisa Smith" userId="S::louisa@trotman.co.uk::ca9fbc5c-14e3-42e4-85fa-f3c5fb56c291" providerId="AD" clId="Web-{D2B6ED4D-9309-118E-090F-70976F5B80E1}" dt="2023-10-11T16:26:36.755" v="235" actId="20577"/>
        <pc:sldMkLst>
          <pc:docMk/>
          <pc:sldMk cId="0" sldId="268"/>
        </pc:sldMkLst>
        <pc:spChg chg="mod">
          <ac:chgData name="Louisa Smith" userId="S::louisa@trotman.co.uk::ca9fbc5c-14e3-42e4-85fa-f3c5fb56c291" providerId="AD" clId="Web-{D2B6ED4D-9309-118E-090F-70976F5B80E1}" dt="2023-10-11T16:26:36.755" v="235" actId="20577"/>
          <ac:spMkLst>
            <pc:docMk/>
            <pc:sldMk cId="0" sldId="268"/>
            <ac:spMk id="2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hyperlink" Target="https://amzn.eu/d/2CToeX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090020"/>
            <a:ext cx="18288000" cy="2196980"/>
          </a:xfrm>
          <a:custGeom>
            <a:avLst/>
            <a:gdLst/>
            <a:ahLst/>
            <a:cxnLst/>
            <a:rect l="l" t="t" r="r" b="b"/>
            <a:pathLst>
              <a:path w="18288000" h="2196980">
                <a:moveTo>
                  <a:pt x="0" y="0"/>
                </a:moveTo>
                <a:lnTo>
                  <a:pt x="18288000" y="0"/>
                </a:lnTo>
                <a:lnTo>
                  <a:pt x="18288000" y="2196980"/>
                </a:lnTo>
                <a:lnTo>
                  <a:pt x="0" y="2196980"/>
                </a:lnTo>
                <a:lnTo>
                  <a:pt x="0" y="0"/>
                </a:lnTo>
                <a:close/>
              </a:path>
            </a:pathLst>
          </a:custGeom>
          <a:blipFill>
            <a:blip r:embed="rId2"/>
            <a:stretch>
              <a:fillRect l="-4578" t="-177974" r="-4578" b="-630665"/>
            </a:stretch>
          </a:blipFill>
        </p:spPr>
        <p:txBody>
          <a:bodyPr/>
          <a:lstStyle/>
          <a:p>
            <a:endParaRPr lang="en-GB"/>
          </a:p>
        </p:txBody>
      </p:sp>
      <p:sp>
        <p:nvSpPr>
          <p:cNvPr id="3" name="Freeform 3"/>
          <p:cNvSpPr/>
          <p:nvPr/>
        </p:nvSpPr>
        <p:spPr>
          <a:xfrm>
            <a:off x="0" y="0"/>
            <a:ext cx="18288000" cy="2197724"/>
          </a:xfrm>
          <a:custGeom>
            <a:avLst/>
            <a:gdLst/>
            <a:ahLst/>
            <a:cxnLst/>
            <a:rect l="l" t="t" r="r" b="b"/>
            <a:pathLst>
              <a:path w="18288000" h="2197724">
                <a:moveTo>
                  <a:pt x="0" y="0"/>
                </a:moveTo>
                <a:lnTo>
                  <a:pt x="18288000" y="0"/>
                </a:lnTo>
                <a:lnTo>
                  <a:pt x="18288000" y="2197724"/>
                </a:lnTo>
                <a:lnTo>
                  <a:pt x="0" y="2197724"/>
                </a:lnTo>
                <a:lnTo>
                  <a:pt x="0" y="0"/>
                </a:lnTo>
                <a:close/>
              </a:path>
            </a:pathLst>
          </a:custGeom>
          <a:blipFill>
            <a:blip r:embed="rId2"/>
            <a:stretch>
              <a:fillRect l="-7668" t="-633391" r="-10379" b="-248928"/>
            </a:stretch>
          </a:blipFill>
        </p:spPr>
        <p:txBody>
          <a:bodyPr/>
          <a:lstStyle/>
          <a:p>
            <a:endParaRPr lang="en-GB"/>
          </a:p>
        </p:txBody>
      </p:sp>
      <p:sp>
        <p:nvSpPr>
          <p:cNvPr id="4" name="Freeform 4"/>
          <p:cNvSpPr/>
          <p:nvPr/>
        </p:nvSpPr>
        <p:spPr>
          <a:xfrm>
            <a:off x="866775" y="5580154"/>
            <a:ext cx="3031411" cy="4426475"/>
          </a:xfrm>
          <a:custGeom>
            <a:avLst/>
            <a:gdLst/>
            <a:ahLst/>
            <a:cxnLst/>
            <a:rect l="l" t="t" r="r" b="b"/>
            <a:pathLst>
              <a:path w="3031411" h="4426475">
                <a:moveTo>
                  <a:pt x="0" y="0"/>
                </a:moveTo>
                <a:lnTo>
                  <a:pt x="3031411" y="0"/>
                </a:lnTo>
                <a:lnTo>
                  <a:pt x="3031411" y="4426475"/>
                </a:lnTo>
                <a:lnTo>
                  <a:pt x="0" y="4426475"/>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2790803" y="4663271"/>
            <a:ext cx="12706394" cy="1603697"/>
          </a:xfrm>
          <a:prstGeom prst="rect">
            <a:avLst/>
          </a:prstGeom>
        </p:spPr>
        <p:txBody>
          <a:bodyPr lIns="0" tIns="0" rIns="0" bIns="0" rtlCol="0" anchor="t">
            <a:spAutoFit/>
          </a:bodyPr>
          <a:lstStyle/>
          <a:p>
            <a:pPr algn="ctr">
              <a:lnSpc>
                <a:spcPts val="6504"/>
              </a:lnSpc>
              <a:spcBef>
                <a:spcPct val="0"/>
              </a:spcBef>
            </a:pPr>
            <a:r>
              <a:rPr lang="en-US" sz="4646">
                <a:solidFill>
                  <a:srgbClr val="000000"/>
                </a:solidFill>
                <a:latin typeface="DM Sans Bold"/>
              </a:rPr>
              <a:t>UNDERSTANDING APPRENTICESHIPS</a:t>
            </a:r>
          </a:p>
          <a:p>
            <a:pPr algn="ctr">
              <a:lnSpc>
                <a:spcPts val="6504"/>
              </a:lnSpc>
              <a:spcBef>
                <a:spcPct val="0"/>
              </a:spcBef>
            </a:pPr>
            <a:r>
              <a:rPr lang="en-US" sz="4646">
                <a:solidFill>
                  <a:srgbClr val="000000"/>
                </a:solidFill>
                <a:latin typeface="DM Sans Bold"/>
              </a:rPr>
              <a:t>A Student’s Guide</a:t>
            </a:r>
          </a:p>
        </p:txBody>
      </p:sp>
      <p:sp>
        <p:nvSpPr>
          <p:cNvPr id="6" name="TextBox 6"/>
          <p:cNvSpPr txBox="1"/>
          <p:nvPr/>
        </p:nvSpPr>
        <p:spPr>
          <a:xfrm>
            <a:off x="5263490" y="6581293"/>
            <a:ext cx="7761020" cy="854860"/>
          </a:xfrm>
          <a:prstGeom prst="rect">
            <a:avLst/>
          </a:prstGeom>
        </p:spPr>
        <p:txBody>
          <a:bodyPr lIns="0" tIns="0" rIns="0" bIns="0" rtlCol="0" anchor="t">
            <a:spAutoFit/>
          </a:bodyPr>
          <a:lstStyle/>
          <a:p>
            <a:pPr algn="ctr">
              <a:lnSpc>
                <a:spcPts val="6943"/>
              </a:lnSpc>
              <a:spcBef>
                <a:spcPct val="0"/>
              </a:spcBef>
            </a:pPr>
            <a:r>
              <a:rPr lang="en-US" sz="4959">
                <a:solidFill>
                  <a:srgbClr val="E76B4C"/>
                </a:solidFill>
                <a:latin typeface="Lato 1 Bold"/>
              </a:rPr>
              <a:t>Lesson 1: Discover Yourself</a:t>
            </a:r>
          </a:p>
        </p:txBody>
      </p:sp>
      <p:sp>
        <p:nvSpPr>
          <p:cNvPr id="7" name="TextBox 7"/>
          <p:cNvSpPr txBox="1"/>
          <p:nvPr/>
        </p:nvSpPr>
        <p:spPr>
          <a:xfrm>
            <a:off x="5583734" y="2746072"/>
            <a:ext cx="7120533" cy="1580934"/>
          </a:xfrm>
          <a:prstGeom prst="rect">
            <a:avLst/>
          </a:prstGeom>
        </p:spPr>
        <p:txBody>
          <a:bodyPr lIns="0" tIns="0" rIns="0" bIns="0" rtlCol="0" anchor="t">
            <a:spAutoFit/>
          </a:bodyPr>
          <a:lstStyle/>
          <a:p>
            <a:pPr algn="ctr">
              <a:lnSpc>
                <a:spcPts val="6943"/>
              </a:lnSpc>
              <a:spcBef>
                <a:spcPct val="0"/>
              </a:spcBef>
            </a:pPr>
            <a:r>
              <a:rPr lang="en-US" sz="4959">
                <a:solidFill>
                  <a:srgbClr val="E6634D"/>
                </a:solidFill>
                <a:latin typeface="Lato 1 Bold"/>
              </a:rPr>
              <a:t>Supplementary materials </a:t>
            </a:r>
          </a:p>
          <a:p>
            <a:pPr algn="ctr">
              <a:lnSpc>
                <a:spcPts val="5680"/>
              </a:lnSpc>
              <a:spcBef>
                <a:spcPct val="0"/>
              </a:spcBef>
            </a:pPr>
            <a:r>
              <a:rPr lang="en-US" sz="4057">
                <a:solidFill>
                  <a:srgbClr val="000000"/>
                </a:solidFill>
                <a:latin typeface="Lato 1 Bold"/>
              </a:rPr>
              <a:t>for students</a:t>
            </a:r>
          </a:p>
        </p:txBody>
      </p:sp>
      <p:sp>
        <p:nvSpPr>
          <p:cNvPr id="8" name="Freeform 8"/>
          <p:cNvSpPr/>
          <p:nvPr/>
        </p:nvSpPr>
        <p:spPr>
          <a:xfrm rot="-10800000">
            <a:off x="12928184" y="-216316"/>
            <a:ext cx="5580154" cy="5580154"/>
          </a:xfrm>
          <a:custGeom>
            <a:avLst/>
            <a:gdLst/>
            <a:ahLst/>
            <a:cxnLst/>
            <a:rect l="l" t="t" r="r" b="b"/>
            <a:pathLst>
              <a:path w="5580154" h="5580154">
                <a:moveTo>
                  <a:pt x="0" y="0"/>
                </a:moveTo>
                <a:lnTo>
                  <a:pt x="5580154" y="0"/>
                </a:lnTo>
                <a:lnTo>
                  <a:pt x="5580154" y="5580154"/>
                </a:lnTo>
                <a:lnTo>
                  <a:pt x="0" y="558015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sp>
        <p:nvSpPr>
          <p:cNvPr id="9" name="TextBox 9"/>
          <p:cNvSpPr txBox="1"/>
          <p:nvPr/>
        </p:nvSpPr>
        <p:spPr>
          <a:xfrm rot="2700000">
            <a:off x="14642406" y="923850"/>
            <a:ext cx="3863578" cy="1816557"/>
          </a:xfrm>
          <a:prstGeom prst="rect">
            <a:avLst/>
          </a:prstGeom>
        </p:spPr>
        <p:txBody>
          <a:bodyPr lIns="0" tIns="0" rIns="0" bIns="0" rtlCol="0" anchor="t">
            <a:spAutoFit/>
          </a:bodyPr>
          <a:lstStyle/>
          <a:p>
            <a:pPr algn="ctr">
              <a:lnSpc>
                <a:spcPts val="7306"/>
              </a:lnSpc>
              <a:spcBef>
                <a:spcPct val="0"/>
              </a:spcBef>
            </a:pPr>
            <a:r>
              <a:rPr lang="en-US" sz="5219">
                <a:solidFill>
                  <a:srgbClr val="000000"/>
                </a:solidFill>
                <a:latin typeface="Lato 1 Bold"/>
              </a:rPr>
              <a:t>TEACHER COPY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37230" y="1724593"/>
            <a:ext cx="11613539" cy="6837813"/>
            <a:chOff x="0" y="0"/>
            <a:chExt cx="3536009" cy="2081929"/>
          </a:xfrm>
        </p:grpSpPr>
        <p:sp>
          <p:nvSpPr>
            <p:cNvPr id="3" name="Freeform 3"/>
            <p:cNvSpPr/>
            <p:nvPr/>
          </p:nvSpPr>
          <p:spPr>
            <a:xfrm>
              <a:off x="0" y="0"/>
              <a:ext cx="3536009" cy="2081929"/>
            </a:xfrm>
            <a:custGeom>
              <a:avLst/>
              <a:gdLst/>
              <a:ahLst/>
              <a:cxnLst/>
              <a:rect l="l" t="t" r="r" b="b"/>
              <a:pathLst>
                <a:path w="3536009" h="2081929">
                  <a:moveTo>
                    <a:pt x="0" y="0"/>
                  </a:moveTo>
                  <a:lnTo>
                    <a:pt x="3536009" y="0"/>
                  </a:lnTo>
                  <a:lnTo>
                    <a:pt x="3536009" y="2081929"/>
                  </a:lnTo>
                  <a:lnTo>
                    <a:pt x="0" y="2081929"/>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986717" y="2528540"/>
            <a:ext cx="10314566" cy="5229921"/>
            <a:chOff x="0" y="0"/>
            <a:chExt cx="4274726" cy="2167467"/>
          </a:xfrm>
        </p:grpSpPr>
        <p:sp>
          <p:nvSpPr>
            <p:cNvPr id="6" name="Freeform 6"/>
            <p:cNvSpPr/>
            <p:nvPr/>
          </p:nvSpPr>
          <p:spPr>
            <a:xfrm>
              <a:off x="0" y="0"/>
              <a:ext cx="4274726" cy="2167467"/>
            </a:xfrm>
            <a:custGeom>
              <a:avLst/>
              <a:gdLst/>
              <a:ahLst/>
              <a:cxnLst/>
              <a:rect l="l" t="t" r="r" b="b"/>
              <a:pathLst>
                <a:path w="4274726" h="2167467">
                  <a:moveTo>
                    <a:pt x="36028" y="0"/>
                  </a:moveTo>
                  <a:lnTo>
                    <a:pt x="4238698" y="0"/>
                  </a:lnTo>
                  <a:cubicBezTo>
                    <a:pt x="4248253" y="0"/>
                    <a:pt x="4257417" y="3796"/>
                    <a:pt x="4264173" y="10552"/>
                  </a:cubicBezTo>
                  <a:cubicBezTo>
                    <a:pt x="4270930" y="17309"/>
                    <a:pt x="4274726" y="26473"/>
                    <a:pt x="4274726" y="36028"/>
                  </a:cubicBezTo>
                  <a:lnTo>
                    <a:pt x="4274726" y="2131439"/>
                  </a:lnTo>
                  <a:cubicBezTo>
                    <a:pt x="4274726" y="2140994"/>
                    <a:pt x="4270930" y="2150158"/>
                    <a:pt x="4264173" y="2156914"/>
                  </a:cubicBezTo>
                  <a:cubicBezTo>
                    <a:pt x="4257417" y="2163671"/>
                    <a:pt x="4248253" y="2167467"/>
                    <a:pt x="4238698" y="2167467"/>
                  </a:cubicBezTo>
                  <a:lnTo>
                    <a:pt x="36028" y="2167467"/>
                  </a:lnTo>
                  <a:cubicBezTo>
                    <a:pt x="26473" y="2167467"/>
                    <a:pt x="17309" y="2163671"/>
                    <a:pt x="10552" y="2156914"/>
                  </a:cubicBezTo>
                  <a:cubicBezTo>
                    <a:pt x="3796" y="2150158"/>
                    <a:pt x="0" y="2140994"/>
                    <a:pt x="0" y="2131439"/>
                  </a:cubicBezTo>
                  <a:lnTo>
                    <a:pt x="0" y="36028"/>
                  </a:lnTo>
                  <a:cubicBezTo>
                    <a:pt x="0" y="26473"/>
                    <a:pt x="3796" y="17309"/>
                    <a:pt x="10552" y="10552"/>
                  </a:cubicBezTo>
                  <a:cubicBezTo>
                    <a:pt x="17309" y="3796"/>
                    <a:pt x="26473" y="0"/>
                    <a:pt x="36028" y="0"/>
                  </a:cubicBezTo>
                  <a:close/>
                </a:path>
              </a:pathLst>
            </a:custGeom>
            <a:solidFill>
              <a:srgbClr val="000000">
                <a:alpha val="0"/>
              </a:srgbClr>
            </a:solidFill>
            <a:ln w="381000" cap="rnd">
              <a:solidFill>
                <a:srgbClr val="E76B4C"/>
              </a:solidFill>
              <a:prstDash val="solid"/>
              <a:round/>
            </a:ln>
          </p:spPr>
          <p:txBody>
            <a:bodyPr/>
            <a:lstStyle/>
            <a:p>
              <a:endParaRPr lang="en-GB"/>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
        <p:nvSpPr>
          <p:cNvPr id="9" name="TextBox 9"/>
          <p:cNvSpPr txBox="1"/>
          <p:nvPr/>
        </p:nvSpPr>
        <p:spPr>
          <a:xfrm>
            <a:off x="6285499" y="3919733"/>
            <a:ext cx="5717003" cy="742682"/>
          </a:xfrm>
          <a:prstGeom prst="rect">
            <a:avLst/>
          </a:prstGeom>
        </p:spPr>
        <p:txBody>
          <a:bodyPr lIns="0" tIns="0" rIns="0" bIns="0" rtlCol="0" anchor="t">
            <a:spAutoFit/>
          </a:bodyPr>
          <a:lstStyle/>
          <a:p>
            <a:pPr algn="ctr">
              <a:lnSpc>
                <a:spcPts val="5704"/>
              </a:lnSpc>
            </a:pPr>
            <a:r>
              <a:rPr lang="en-US" sz="5185">
                <a:solidFill>
                  <a:srgbClr val="E76B4C"/>
                </a:solidFill>
                <a:latin typeface="Lato 1 Bold"/>
              </a:rPr>
              <a:t>ACTIVITY!</a:t>
            </a:r>
          </a:p>
        </p:txBody>
      </p:sp>
      <p:sp>
        <p:nvSpPr>
          <p:cNvPr id="10" name="TextBox 10"/>
          <p:cNvSpPr txBox="1"/>
          <p:nvPr/>
        </p:nvSpPr>
        <p:spPr>
          <a:xfrm>
            <a:off x="6768676" y="4780598"/>
            <a:ext cx="4750648" cy="1634294"/>
          </a:xfrm>
          <a:prstGeom prst="rect">
            <a:avLst/>
          </a:prstGeom>
        </p:spPr>
        <p:txBody>
          <a:bodyPr lIns="0" tIns="0" rIns="0" bIns="0" rtlCol="0" anchor="t">
            <a:spAutoFit/>
          </a:bodyPr>
          <a:lstStyle/>
          <a:p>
            <a:pPr algn="ctr">
              <a:lnSpc>
                <a:spcPts val="4448"/>
              </a:lnSpc>
            </a:pPr>
            <a:r>
              <a:rPr lang="en-US" sz="2224">
                <a:solidFill>
                  <a:srgbClr val="E76B4C"/>
                </a:solidFill>
                <a:latin typeface="DM Sans Bold"/>
              </a:rPr>
              <a:t>IN PAIRS</a:t>
            </a:r>
          </a:p>
          <a:p>
            <a:pPr marL="480217" lvl="1" indent="-240108" algn="ctr">
              <a:lnSpc>
                <a:spcPts val="4448"/>
              </a:lnSpc>
              <a:buFont typeface="Arial"/>
              <a:buChar char="•"/>
            </a:pPr>
            <a:r>
              <a:rPr lang="en-US" sz="2224">
                <a:solidFill>
                  <a:srgbClr val="E76B4C"/>
                </a:solidFill>
                <a:latin typeface="DM Sans Bold"/>
              </a:rPr>
              <a:t>Write down what you enjoy</a:t>
            </a:r>
          </a:p>
          <a:p>
            <a:pPr marL="480217" lvl="1" indent="-240108" algn="ctr">
              <a:lnSpc>
                <a:spcPts val="4448"/>
              </a:lnSpc>
              <a:buFont typeface="Arial"/>
              <a:buChar char="•"/>
            </a:pPr>
            <a:r>
              <a:rPr lang="en-US" sz="2224">
                <a:solidFill>
                  <a:srgbClr val="E76B4C"/>
                </a:solidFill>
                <a:latin typeface="DM Sans Bold"/>
              </a:rPr>
              <a:t>Share with each other</a:t>
            </a:r>
          </a:p>
        </p:txBody>
      </p:sp>
      <p:sp>
        <p:nvSpPr>
          <p:cNvPr id="11" name="AutoShape 11"/>
          <p:cNvSpPr/>
          <p:nvPr/>
        </p:nvSpPr>
        <p:spPr>
          <a:xfrm>
            <a:off x="3966541" y="5290790"/>
            <a:ext cx="2792842" cy="394792"/>
          </a:xfrm>
          <a:prstGeom prst="line">
            <a:avLst/>
          </a:prstGeom>
          <a:ln w="38100" cap="flat">
            <a:solidFill>
              <a:srgbClr val="00B8C9"/>
            </a:solidFill>
            <a:prstDash val="solid"/>
            <a:headEnd type="none" w="sm" len="sm"/>
            <a:tailEnd type="triangle" w="lg" len="med"/>
          </a:ln>
        </p:spPr>
        <p:txBody>
          <a:bodyPr/>
          <a:lstStyle/>
          <a:p>
            <a:endParaRPr lang="en-GB"/>
          </a:p>
        </p:txBody>
      </p:sp>
      <p:sp>
        <p:nvSpPr>
          <p:cNvPr id="12" name="AutoShape 12"/>
          <p:cNvSpPr/>
          <p:nvPr/>
        </p:nvSpPr>
        <p:spPr>
          <a:xfrm flipV="1">
            <a:off x="3966541" y="6334723"/>
            <a:ext cx="2794421" cy="239967"/>
          </a:xfrm>
          <a:prstGeom prst="line">
            <a:avLst/>
          </a:prstGeom>
          <a:ln w="38100" cap="flat">
            <a:solidFill>
              <a:srgbClr val="00B8C9"/>
            </a:solidFill>
            <a:prstDash val="solid"/>
            <a:headEnd type="none" w="sm" len="sm"/>
            <a:tailEnd type="triangle" w="lg" len="med"/>
          </a:ln>
        </p:spPr>
        <p:txBody>
          <a:bodyPr/>
          <a:lstStyle/>
          <a:p>
            <a:endParaRPr lang="en-GB"/>
          </a:p>
        </p:txBody>
      </p:sp>
      <p:grpSp>
        <p:nvGrpSpPr>
          <p:cNvPr id="13" name="Group 13"/>
          <p:cNvGrpSpPr/>
          <p:nvPr/>
        </p:nvGrpSpPr>
        <p:grpSpPr>
          <a:xfrm>
            <a:off x="12526236" y="5685582"/>
            <a:ext cx="4849068" cy="3665369"/>
            <a:chOff x="0" y="0"/>
            <a:chExt cx="1277121" cy="965365"/>
          </a:xfrm>
        </p:grpSpPr>
        <p:sp>
          <p:nvSpPr>
            <p:cNvPr id="14" name="Freeform 14"/>
            <p:cNvSpPr/>
            <p:nvPr/>
          </p:nvSpPr>
          <p:spPr>
            <a:xfrm>
              <a:off x="0" y="0"/>
              <a:ext cx="1277121" cy="965365"/>
            </a:xfrm>
            <a:custGeom>
              <a:avLst/>
              <a:gdLst/>
              <a:ahLst/>
              <a:cxnLst/>
              <a:rect l="l" t="t" r="r" b="b"/>
              <a:pathLst>
                <a:path w="1277121" h="965365">
                  <a:moveTo>
                    <a:pt x="0" y="0"/>
                  </a:moveTo>
                  <a:lnTo>
                    <a:pt x="1277121" y="0"/>
                  </a:lnTo>
                  <a:lnTo>
                    <a:pt x="1277121" y="965365"/>
                  </a:lnTo>
                  <a:lnTo>
                    <a:pt x="0" y="965365"/>
                  </a:lnTo>
                  <a:close/>
                </a:path>
              </a:pathLst>
            </a:custGeom>
            <a:solidFill>
              <a:srgbClr val="FBC900"/>
            </a:solidFill>
          </p:spPr>
          <p:txBody>
            <a:bodyPr/>
            <a:lstStyle/>
            <a:p>
              <a:endParaRPr lang="en-GB"/>
            </a:p>
          </p:txBody>
        </p:sp>
        <p:sp>
          <p:nvSpPr>
            <p:cNvPr id="15" name="TextBox 15"/>
            <p:cNvSpPr txBox="1"/>
            <p:nvPr/>
          </p:nvSpPr>
          <p:spPr>
            <a:xfrm>
              <a:off x="0" y="-38100"/>
              <a:ext cx="812800" cy="850900"/>
            </a:xfrm>
            <a:prstGeom prst="rect">
              <a:avLst/>
            </a:prstGeom>
          </p:spPr>
          <p:txBody>
            <a:bodyPr lIns="50800" tIns="50800" rIns="50800" bIns="50800" rtlCol="0" anchor="ctr"/>
            <a:lstStyle/>
            <a:p>
              <a:pPr>
                <a:lnSpc>
                  <a:spcPts val="2659"/>
                </a:lnSpc>
              </a:pPr>
              <a:endParaRPr/>
            </a:p>
          </p:txBody>
        </p:sp>
      </p:grpSp>
      <p:sp>
        <p:nvSpPr>
          <p:cNvPr id="16" name="TextBox 16"/>
          <p:cNvSpPr txBox="1"/>
          <p:nvPr/>
        </p:nvSpPr>
        <p:spPr>
          <a:xfrm>
            <a:off x="12768737" y="6045040"/>
            <a:ext cx="4357265" cy="3084242"/>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Bold"/>
              </a:rPr>
              <a:t>A simple exercise in pairs:</a:t>
            </a:r>
            <a:r>
              <a:rPr lang="en-US" sz="1850">
                <a:solidFill>
                  <a:srgbClr val="000000"/>
                </a:solidFill>
                <a:latin typeface="Lato 1"/>
              </a:rPr>
              <a:t> 2 minutes of thinking (in silence) and writing down, followed by 3 minutes of mutual sharing.</a:t>
            </a:r>
          </a:p>
          <a:p>
            <a:pPr>
              <a:lnSpc>
                <a:spcPts val="2659"/>
              </a:lnSpc>
              <a:spcBef>
                <a:spcPct val="0"/>
              </a:spcBef>
            </a:pPr>
            <a:endParaRPr lang="en-US" sz="1899">
              <a:solidFill>
                <a:srgbClr val="000000"/>
              </a:solidFill>
              <a:latin typeface="Lato 1"/>
            </a:endParaRPr>
          </a:p>
          <a:p>
            <a:pPr>
              <a:lnSpc>
                <a:spcPts val="2659"/>
              </a:lnSpc>
              <a:spcBef>
                <a:spcPct val="0"/>
              </a:spcBef>
            </a:pPr>
            <a:r>
              <a:rPr lang="en-US" sz="1850">
                <a:solidFill>
                  <a:srgbClr val="000000"/>
                </a:solidFill>
                <a:latin typeface="Lato 1"/>
              </a:rPr>
              <a:t>There is no ‘right’ answer, at all. It’s not even essential that they take notes. What is important is that </a:t>
            </a:r>
            <a:r>
              <a:rPr lang="en-US" sz="1900">
                <a:solidFill>
                  <a:srgbClr val="000000"/>
                </a:solidFill>
                <a:latin typeface="Segoe UI"/>
                <a:cs typeface="Segoe UI"/>
              </a:rPr>
              <a:t>they are</a:t>
            </a:r>
            <a:r>
              <a:rPr lang="en-US" sz="1850">
                <a:solidFill>
                  <a:srgbClr val="000000"/>
                </a:solidFill>
                <a:latin typeface="Lato 1"/>
              </a:rPr>
              <a:t> </a:t>
            </a:r>
            <a:r>
              <a:rPr lang="en-US" sz="1900" err="1">
                <a:solidFill>
                  <a:srgbClr val="000000"/>
                </a:solidFill>
                <a:latin typeface="Segoe UI"/>
                <a:cs typeface="Segoe UI"/>
              </a:rPr>
              <a:t>recognising</a:t>
            </a:r>
            <a:endParaRPr lang="en-US" sz="1850" err="1">
              <a:solidFill>
                <a:srgbClr val="000000"/>
              </a:solidFill>
              <a:latin typeface="Lato 1"/>
              <a:ea typeface="Lato 1"/>
              <a:cs typeface="Lato 1"/>
            </a:endParaRPr>
          </a:p>
          <a:p>
            <a:pPr>
              <a:lnSpc>
                <a:spcPts val="2659"/>
              </a:lnSpc>
              <a:spcBef>
                <a:spcPct val="0"/>
              </a:spcBef>
            </a:pPr>
            <a:r>
              <a:rPr lang="en-US" sz="1900">
                <a:solidFill>
                  <a:srgbClr val="000000"/>
                </a:solidFill>
                <a:latin typeface="Segoe UI"/>
                <a:cs typeface="Segoe UI"/>
              </a:rPr>
              <a:t>things they enjoy and starting to structure their thoughts about them.</a:t>
            </a:r>
            <a:endParaRPr lang="en-US" sz="1850">
              <a:solidFill>
                <a:srgbClr val="000000"/>
              </a:solidFill>
              <a:latin typeface="Lato 1"/>
              <a:ea typeface="Lato 1"/>
              <a:cs typeface="Lato 1"/>
            </a:endParaRPr>
          </a:p>
        </p:txBody>
      </p:sp>
      <p:grpSp>
        <p:nvGrpSpPr>
          <p:cNvPr id="17" name="Group 17"/>
          <p:cNvGrpSpPr/>
          <p:nvPr/>
        </p:nvGrpSpPr>
        <p:grpSpPr>
          <a:xfrm>
            <a:off x="1628755" y="4895998"/>
            <a:ext cx="2337786" cy="789584"/>
            <a:chOff x="0" y="0"/>
            <a:chExt cx="350743" cy="118463"/>
          </a:xfrm>
        </p:grpSpPr>
        <p:sp>
          <p:nvSpPr>
            <p:cNvPr id="18" name="Freeform 18"/>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grpSp>
        <p:nvGrpSpPr>
          <p:cNvPr id="20" name="Group 20"/>
          <p:cNvGrpSpPr/>
          <p:nvPr/>
        </p:nvGrpSpPr>
        <p:grpSpPr>
          <a:xfrm>
            <a:off x="1628755" y="6179899"/>
            <a:ext cx="2337786" cy="789584"/>
            <a:chOff x="0" y="0"/>
            <a:chExt cx="350743" cy="118463"/>
          </a:xfrm>
        </p:grpSpPr>
        <p:sp>
          <p:nvSpPr>
            <p:cNvPr id="21" name="Freeform 21"/>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23" name="TextBox 23"/>
          <p:cNvSpPr txBox="1"/>
          <p:nvPr/>
        </p:nvSpPr>
        <p:spPr>
          <a:xfrm>
            <a:off x="1814502" y="4979005"/>
            <a:ext cx="1966291" cy="585470"/>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2 MINUTES</a:t>
            </a:r>
          </a:p>
        </p:txBody>
      </p:sp>
      <p:sp>
        <p:nvSpPr>
          <p:cNvPr id="24" name="TextBox 24"/>
          <p:cNvSpPr txBox="1"/>
          <p:nvPr/>
        </p:nvSpPr>
        <p:spPr>
          <a:xfrm>
            <a:off x="1814502" y="6272431"/>
            <a:ext cx="1966291" cy="585470"/>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3 MINUTES</a:t>
            </a:r>
          </a:p>
        </p:txBody>
      </p:sp>
      <p:grpSp>
        <p:nvGrpSpPr>
          <p:cNvPr id="25" name="Group 25"/>
          <p:cNvGrpSpPr/>
          <p:nvPr/>
        </p:nvGrpSpPr>
        <p:grpSpPr>
          <a:xfrm>
            <a:off x="13328689" y="503327"/>
            <a:ext cx="4573424" cy="1041830"/>
            <a:chOff x="0" y="0"/>
            <a:chExt cx="686161" cy="156308"/>
          </a:xfrm>
        </p:grpSpPr>
        <p:sp>
          <p:nvSpPr>
            <p:cNvPr id="26" name="Freeform 26"/>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txBody>
            <a:bodyPr/>
            <a:lstStyle/>
            <a:p>
              <a:endParaRPr lang="en-GB"/>
            </a:p>
          </p:txBody>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28" name="Group 28"/>
          <p:cNvGrpSpPr/>
          <p:nvPr/>
        </p:nvGrpSpPr>
        <p:grpSpPr>
          <a:xfrm>
            <a:off x="12884799" y="274118"/>
            <a:ext cx="785630" cy="785630"/>
            <a:chOff x="0" y="0"/>
            <a:chExt cx="1047507" cy="1047507"/>
          </a:xfrm>
        </p:grpSpPr>
        <p:grpSp>
          <p:nvGrpSpPr>
            <p:cNvPr id="29" name="Group 29"/>
            <p:cNvGrpSpPr/>
            <p:nvPr/>
          </p:nvGrpSpPr>
          <p:grpSpPr>
            <a:xfrm>
              <a:off x="0" y="0"/>
              <a:ext cx="1047507" cy="104750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31" name="TextBox 31"/>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32" name="Freeform 32"/>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33" name="TextBox 33"/>
          <p:cNvSpPr txBox="1"/>
          <p:nvPr/>
        </p:nvSpPr>
        <p:spPr>
          <a:xfrm>
            <a:off x="13306189" y="831532"/>
            <a:ext cx="4573424" cy="322589"/>
          </a:xfrm>
          <a:prstGeom prst="rect">
            <a:avLst/>
          </a:prstGeom>
        </p:spPr>
        <p:txBody>
          <a:bodyPr lIns="0" tIns="0" rIns="0" bIns="0" rtlCol="0" anchor="t">
            <a:spAutoFit/>
          </a:bodyPr>
          <a:lstStyle/>
          <a:p>
            <a:pPr algn="ctr">
              <a:lnSpc>
                <a:spcPts val="2799"/>
              </a:lnSpc>
              <a:spcBef>
                <a:spcPct val="0"/>
              </a:spcBef>
            </a:pPr>
            <a:r>
              <a:rPr lang="en-US" sz="1950">
                <a:solidFill>
                  <a:srgbClr val="000000"/>
                </a:solidFill>
                <a:latin typeface="Lato 1 Bold"/>
              </a:rPr>
              <a:t>SUGGESTED TIME: 5 MINUTES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80439" y="3783239"/>
            <a:ext cx="5652121" cy="371882"/>
          </a:xfrm>
          <a:prstGeom prst="rect">
            <a:avLst/>
          </a:prstGeom>
        </p:spPr>
        <p:txBody>
          <a:bodyPr lIns="0" tIns="0" rIns="0" bIns="0" rtlCol="0" anchor="t">
            <a:spAutoFit/>
          </a:bodyPr>
          <a:lstStyle/>
          <a:p>
            <a:pPr>
              <a:lnSpc>
                <a:spcPts val="2838"/>
              </a:lnSpc>
              <a:spcBef>
                <a:spcPct val="0"/>
              </a:spcBef>
            </a:pPr>
            <a:r>
              <a:rPr lang="en-US" sz="2580">
                <a:solidFill>
                  <a:srgbClr val="000000"/>
                </a:solidFill>
                <a:latin typeface="DM Sans Bold"/>
              </a:rPr>
              <a:t>THINGS YOU MIGHT ALSO ENJOY...</a:t>
            </a:r>
          </a:p>
        </p:txBody>
      </p:sp>
      <p:grpSp>
        <p:nvGrpSpPr>
          <p:cNvPr id="3" name="Group 3"/>
          <p:cNvGrpSpPr/>
          <p:nvPr/>
        </p:nvGrpSpPr>
        <p:grpSpPr>
          <a:xfrm>
            <a:off x="3089309" y="2119491"/>
            <a:ext cx="7919824" cy="1300584"/>
            <a:chOff x="0" y="0"/>
            <a:chExt cx="10559765" cy="1734112"/>
          </a:xfrm>
        </p:grpSpPr>
        <p:sp>
          <p:nvSpPr>
            <p:cNvPr id="4" name="TextBox 4"/>
            <p:cNvSpPr txBox="1"/>
            <p:nvPr/>
          </p:nvSpPr>
          <p:spPr>
            <a:xfrm>
              <a:off x="2326295" y="393435"/>
              <a:ext cx="863063" cy="994868"/>
            </a:xfrm>
            <a:prstGeom prst="rect">
              <a:avLst/>
            </a:prstGeom>
          </p:spPr>
          <p:txBody>
            <a:bodyPr lIns="0" tIns="0" rIns="0" bIns="0" rtlCol="0" anchor="t">
              <a:spAutoFit/>
            </a:bodyPr>
            <a:lstStyle/>
            <a:p>
              <a:pPr>
                <a:lnSpc>
                  <a:spcPts val="5677"/>
                </a:lnSpc>
              </a:pPr>
              <a:r>
                <a:rPr lang="en-US" sz="5161">
                  <a:solidFill>
                    <a:srgbClr val="E76B4C"/>
                  </a:solidFill>
                  <a:latin typeface="DM Sans Bold"/>
                </a:rPr>
                <a:t>2.</a:t>
              </a:r>
            </a:p>
          </p:txBody>
        </p:sp>
        <p:grpSp>
          <p:nvGrpSpPr>
            <p:cNvPr id="5" name="Group 5"/>
            <p:cNvGrpSpPr/>
            <p:nvPr/>
          </p:nvGrpSpPr>
          <p:grpSpPr>
            <a:xfrm>
              <a:off x="0" y="0"/>
              <a:ext cx="1734112" cy="173411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3A8A"/>
              </a:solidFill>
            </p:spPr>
            <p:txBody>
              <a:bodyPr/>
              <a:lstStyle/>
              <a:p>
                <a:endParaRPr lang="en-GB"/>
              </a:p>
            </p:txBody>
          </p:sp>
          <p:sp>
            <p:nvSpPr>
              <p:cNvPr id="7" name="TextBox 7"/>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8" name="Freeform 8"/>
            <p:cNvSpPr/>
            <p:nvPr/>
          </p:nvSpPr>
          <p:spPr>
            <a:xfrm>
              <a:off x="430754" y="201679"/>
              <a:ext cx="872604" cy="1330755"/>
            </a:xfrm>
            <a:custGeom>
              <a:avLst/>
              <a:gdLst/>
              <a:ahLst/>
              <a:cxnLst/>
              <a:rect l="l" t="t" r="r" b="b"/>
              <a:pathLst>
                <a:path w="872604" h="1330755">
                  <a:moveTo>
                    <a:pt x="0" y="0"/>
                  </a:moveTo>
                  <a:lnTo>
                    <a:pt x="872604" y="0"/>
                  </a:lnTo>
                  <a:lnTo>
                    <a:pt x="872604" y="1330755"/>
                  </a:lnTo>
                  <a:lnTo>
                    <a:pt x="0" y="1330755"/>
                  </a:lnTo>
                  <a:lnTo>
                    <a:pt x="0" y="0"/>
                  </a:lnTo>
                  <a:close/>
                </a:path>
              </a:pathLst>
            </a:custGeom>
            <a:blipFill>
              <a:blip r:embed="rId2"/>
              <a:stretch>
                <a:fillRect l="-334759" t="-56688" r="-332368" b="-346333"/>
              </a:stretch>
            </a:blipFill>
          </p:spPr>
          <p:txBody>
            <a:bodyPr/>
            <a:lstStyle/>
            <a:p>
              <a:endParaRPr lang="en-GB"/>
            </a:p>
          </p:txBody>
        </p:sp>
        <p:sp>
          <p:nvSpPr>
            <p:cNvPr id="9" name="TextBox 9"/>
            <p:cNvSpPr txBox="1"/>
            <p:nvPr/>
          </p:nvSpPr>
          <p:spPr>
            <a:xfrm>
              <a:off x="3273630" y="445175"/>
              <a:ext cx="7286135" cy="881863"/>
            </a:xfrm>
            <a:prstGeom prst="rect">
              <a:avLst/>
            </a:prstGeom>
          </p:spPr>
          <p:txBody>
            <a:bodyPr lIns="0" tIns="0" rIns="0" bIns="0" rtlCol="0" anchor="t">
              <a:spAutoFit/>
            </a:bodyPr>
            <a:lstStyle/>
            <a:p>
              <a:pPr algn="just">
                <a:lnSpc>
                  <a:spcPts val="5017"/>
                </a:lnSpc>
              </a:pPr>
              <a:r>
                <a:rPr lang="en-US" sz="4561">
                  <a:solidFill>
                    <a:srgbClr val="E76B4C"/>
                  </a:solidFill>
                  <a:latin typeface="Lato 1 Bold"/>
                </a:rPr>
                <a:t>WHAT YOU ENJOY</a:t>
              </a:r>
            </a:p>
          </p:txBody>
        </p:sp>
      </p:grpSp>
      <p:grpSp>
        <p:nvGrpSpPr>
          <p:cNvPr id="10" name="Group 10"/>
          <p:cNvGrpSpPr/>
          <p:nvPr/>
        </p:nvGrpSpPr>
        <p:grpSpPr>
          <a:xfrm>
            <a:off x="3089309" y="4499038"/>
            <a:ext cx="11686503" cy="2990260"/>
            <a:chOff x="0" y="0"/>
            <a:chExt cx="15582003" cy="3987013"/>
          </a:xfrm>
        </p:grpSpPr>
        <p:sp>
          <p:nvSpPr>
            <p:cNvPr id="11" name="TextBox 11"/>
            <p:cNvSpPr txBox="1"/>
            <p:nvPr/>
          </p:nvSpPr>
          <p:spPr>
            <a:xfrm>
              <a:off x="0" y="-104775"/>
              <a:ext cx="7391534" cy="4091788"/>
            </a:xfrm>
            <a:prstGeom prst="rect">
              <a:avLst/>
            </a:prstGeom>
          </p:spPr>
          <p:txBody>
            <a:bodyPr lIns="0" tIns="0" rIns="0" bIns="0" rtlCol="0" anchor="t">
              <a:spAutoFit/>
            </a:bodyPr>
            <a:lstStyle/>
            <a:p>
              <a:pPr marL="557212" lvl="1" indent="-278606">
                <a:lnSpc>
                  <a:spcPts val="4103"/>
                </a:lnSpc>
                <a:buFont typeface="Arial"/>
                <a:buChar char="•"/>
              </a:pPr>
              <a:r>
                <a:rPr lang="en-US" sz="2580">
                  <a:solidFill>
                    <a:srgbClr val="000000"/>
                  </a:solidFill>
                  <a:latin typeface="DM Sans Bold"/>
                </a:rPr>
                <a:t>Spending time with new people</a:t>
              </a:r>
            </a:p>
            <a:p>
              <a:pPr marL="557212" lvl="1" indent="-278606">
                <a:lnSpc>
                  <a:spcPts val="4103"/>
                </a:lnSpc>
                <a:buFont typeface="Arial"/>
                <a:buChar char="•"/>
              </a:pPr>
              <a:r>
                <a:rPr lang="en-US" sz="2580">
                  <a:solidFill>
                    <a:srgbClr val="000000"/>
                  </a:solidFill>
                  <a:latin typeface="DM Sans Bold"/>
                </a:rPr>
                <a:t>Being creative</a:t>
              </a:r>
            </a:p>
            <a:p>
              <a:pPr marL="557212" lvl="1" indent="-278606">
                <a:lnSpc>
                  <a:spcPts val="4103"/>
                </a:lnSpc>
                <a:buFont typeface="Arial"/>
                <a:buChar char="•"/>
              </a:pPr>
              <a:r>
                <a:rPr lang="en-US" sz="2580">
                  <a:solidFill>
                    <a:srgbClr val="000000"/>
                  </a:solidFill>
                  <a:latin typeface="DM Sans Bold"/>
                </a:rPr>
                <a:t>Working with tools</a:t>
              </a:r>
            </a:p>
            <a:p>
              <a:pPr marL="557212" lvl="1" indent="-278606">
                <a:lnSpc>
                  <a:spcPts val="4103"/>
                </a:lnSpc>
                <a:buFont typeface="Arial"/>
                <a:buChar char="•"/>
              </a:pPr>
              <a:r>
                <a:rPr lang="en-US" sz="2580">
                  <a:solidFill>
                    <a:srgbClr val="000000"/>
                  </a:solidFill>
                  <a:latin typeface="DM Sans Bold"/>
                </a:rPr>
                <a:t>Solving problems</a:t>
              </a:r>
            </a:p>
            <a:p>
              <a:pPr marL="557212" lvl="1" indent="-278606">
                <a:lnSpc>
                  <a:spcPts val="4103"/>
                </a:lnSpc>
                <a:buFont typeface="Arial"/>
                <a:buChar char="•"/>
              </a:pPr>
              <a:r>
                <a:rPr lang="en-US" sz="2580">
                  <a:solidFill>
                    <a:srgbClr val="000000"/>
                  </a:solidFill>
                  <a:latin typeface="DM Sans Bold"/>
                </a:rPr>
                <a:t>Caring for others (including animals and plants)</a:t>
              </a:r>
            </a:p>
          </p:txBody>
        </p:sp>
        <p:sp>
          <p:nvSpPr>
            <p:cNvPr id="12" name="TextBox 12"/>
            <p:cNvSpPr txBox="1"/>
            <p:nvPr/>
          </p:nvSpPr>
          <p:spPr>
            <a:xfrm>
              <a:off x="7632937" y="-104775"/>
              <a:ext cx="7949066" cy="4091788"/>
            </a:xfrm>
            <a:prstGeom prst="rect">
              <a:avLst/>
            </a:prstGeom>
          </p:spPr>
          <p:txBody>
            <a:bodyPr lIns="0" tIns="0" rIns="0" bIns="0" rtlCol="0" anchor="t">
              <a:spAutoFit/>
            </a:bodyPr>
            <a:lstStyle/>
            <a:p>
              <a:pPr marL="557212" lvl="1" indent="-278606">
                <a:lnSpc>
                  <a:spcPts val="4103"/>
                </a:lnSpc>
                <a:buFont typeface="Arial"/>
                <a:buChar char="•"/>
              </a:pPr>
              <a:r>
                <a:rPr lang="en-US" sz="2580">
                  <a:solidFill>
                    <a:srgbClr val="000000"/>
                  </a:solidFill>
                  <a:latin typeface="DM Sans Bold"/>
                </a:rPr>
                <a:t>Selling and persuading</a:t>
              </a:r>
            </a:p>
            <a:p>
              <a:pPr marL="557212" lvl="1" indent="-278606">
                <a:lnSpc>
                  <a:spcPts val="4103"/>
                </a:lnSpc>
                <a:buFont typeface="Arial"/>
                <a:buChar char="•"/>
              </a:pPr>
              <a:r>
                <a:rPr lang="en-US" sz="2580">
                  <a:solidFill>
                    <a:srgbClr val="000000"/>
                  </a:solidFill>
                  <a:latin typeface="DM Sans Bold"/>
                </a:rPr>
                <a:t>Routine (or variety)</a:t>
              </a:r>
            </a:p>
            <a:p>
              <a:pPr marL="557212" lvl="1" indent="-278606">
                <a:lnSpc>
                  <a:spcPts val="4103"/>
                </a:lnSpc>
                <a:buFont typeface="Arial"/>
                <a:buChar char="•"/>
              </a:pPr>
              <a:r>
                <a:rPr lang="en-US" sz="2580">
                  <a:solidFill>
                    <a:srgbClr val="000000"/>
                  </a:solidFill>
                  <a:latin typeface="DM Sans Bold"/>
                </a:rPr>
                <a:t>Working on your own (or working as a team)</a:t>
              </a:r>
            </a:p>
            <a:p>
              <a:pPr marL="557212" lvl="1" indent="-278606">
                <a:lnSpc>
                  <a:spcPts val="4103"/>
                </a:lnSpc>
                <a:buFont typeface="Arial"/>
                <a:buChar char="•"/>
              </a:pPr>
              <a:r>
                <a:rPr lang="en-US" sz="2580">
                  <a:solidFill>
                    <a:srgbClr val="000000"/>
                  </a:solidFill>
                  <a:latin typeface="DM Sans Bold"/>
                </a:rPr>
                <a:t>Working with numbers</a:t>
              </a:r>
            </a:p>
            <a:p>
              <a:pPr marL="557212" lvl="1" indent="-278606">
                <a:lnSpc>
                  <a:spcPts val="4103"/>
                </a:lnSpc>
                <a:buFont typeface="Arial"/>
                <a:buChar char="•"/>
              </a:pPr>
              <a:r>
                <a:rPr lang="en-US" sz="2580">
                  <a:solidFill>
                    <a:srgbClr val="000000"/>
                  </a:solidFill>
                  <a:latin typeface="DM Sans Bold"/>
                </a:rPr>
                <a:t>Writing</a:t>
              </a:r>
            </a:p>
          </p:txBody>
        </p:sp>
      </p:grpSp>
      <p:sp>
        <p:nvSpPr>
          <p:cNvPr id="13" name="Freeform 13"/>
          <p:cNvSpPr/>
          <p:nvPr/>
        </p:nvSpPr>
        <p:spPr>
          <a:xfrm rot="-5400000">
            <a:off x="11152730" y="4272646"/>
            <a:ext cx="4521648" cy="4521648"/>
          </a:xfrm>
          <a:custGeom>
            <a:avLst/>
            <a:gdLst/>
            <a:ahLst/>
            <a:cxnLst/>
            <a:rect l="l" t="t" r="r" b="b"/>
            <a:pathLst>
              <a:path w="4521648" h="4521648">
                <a:moveTo>
                  <a:pt x="0" y="0"/>
                </a:moveTo>
                <a:lnTo>
                  <a:pt x="4521648" y="0"/>
                </a:lnTo>
                <a:lnTo>
                  <a:pt x="4521648" y="4521648"/>
                </a:lnTo>
                <a:lnTo>
                  <a:pt x="0" y="4521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15" name="Group 15"/>
          <p:cNvGrpSpPr/>
          <p:nvPr/>
        </p:nvGrpSpPr>
        <p:grpSpPr>
          <a:xfrm>
            <a:off x="2613622" y="1492706"/>
            <a:ext cx="13060756" cy="7301587"/>
            <a:chOff x="0" y="0"/>
            <a:chExt cx="3863645" cy="2159962"/>
          </a:xfrm>
        </p:grpSpPr>
        <p:sp>
          <p:nvSpPr>
            <p:cNvPr id="16" name="Freeform 16"/>
            <p:cNvSpPr/>
            <p:nvPr/>
          </p:nvSpPr>
          <p:spPr>
            <a:xfrm>
              <a:off x="0" y="0"/>
              <a:ext cx="3863645" cy="2159962"/>
            </a:xfrm>
            <a:custGeom>
              <a:avLst/>
              <a:gdLst/>
              <a:ahLst/>
              <a:cxnLst/>
              <a:rect l="l" t="t" r="r" b="b"/>
              <a:pathLst>
                <a:path w="3863645" h="2159962">
                  <a:moveTo>
                    <a:pt x="0" y="0"/>
                  </a:moveTo>
                  <a:lnTo>
                    <a:pt x="3863645" y="0"/>
                  </a:lnTo>
                  <a:lnTo>
                    <a:pt x="3863645" y="2159962"/>
                  </a:lnTo>
                  <a:lnTo>
                    <a:pt x="0" y="2159962"/>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64314" y="836419"/>
            <a:ext cx="5113454" cy="907333"/>
            <a:chOff x="0" y="0"/>
            <a:chExt cx="1346753" cy="238968"/>
          </a:xfrm>
        </p:grpSpPr>
        <p:sp>
          <p:nvSpPr>
            <p:cNvPr id="19" name="Freeform 19"/>
            <p:cNvSpPr/>
            <p:nvPr/>
          </p:nvSpPr>
          <p:spPr>
            <a:xfrm>
              <a:off x="0" y="0"/>
              <a:ext cx="1346753" cy="238968"/>
            </a:xfrm>
            <a:custGeom>
              <a:avLst/>
              <a:gdLst/>
              <a:ahLst/>
              <a:cxnLst/>
              <a:rect l="l" t="t" r="r" b="b"/>
              <a:pathLst>
                <a:path w="1346753" h="238968">
                  <a:moveTo>
                    <a:pt x="0" y="0"/>
                  </a:moveTo>
                  <a:lnTo>
                    <a:pt x="1346753" y="0"/>
                  </a:lnTo>
                  <a:lnTo>
                    <a:pt x="1346753" y="238968"/>
                  </a:lnTo>
                  <a:lnTo>
                    <a:pt x="0" y="238968"/>
                  </a:lnTo>
                  <a:close/>
                </a:path>
              </a:pathLst>
            </a:custGeom>
            <a:solidFill>
              <a:srgbClr val="FBC900"/>
            </a:solidFill>
          </p:spPr>
          <p:txBody>
            <a:bodyPr/>
            <a:lstStyle/>
            <a:p>
              <a:endParaRPr lang="en-GB"/>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028700" y="1099903"/>
            <a:ext cx="6965386" cy="310213"/>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Bold"/>
              </a:rPr>
              <a:t>Prompts for the previous slide if needed.</a:t>
            </a:r>
            <a:endParaRPr lang="en-US" sz="1899">
              <a:solidFill>
                <a:srgbClr val="000000"/>
              </a:solidFill>
              <a:latin typeface="Lato 1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43040" y="5228813"/>
            <a:ext cx="11001921" cy="2385924"/>
            <a:chOff x="0" y="0"/>
            <a:chExt cx="14669228" cy="3181231"/>
          </a:xfrm>
        </p:grpSpPr>
        <p:sp>
          <p:nvSpPr>
            <p:cNvPr id="3" name="TextBox 3"/>
            <p:cNvSpPr txBox="1"/>
            <p:nvPr/>
          </p:nvSpPr>
          <p:spPr>
            <a:xfrm>
              <a:off x="466592" y="-9525"/>
              <a:ext cx="14202635" cy="3190756"/>
            </a:xfrm>
            <a:prstGeom prst="rect">
              <a:avLst/>
            </a:prstGeom>
          </p:spPr>
          <p:txBody>
            <a:bodyPr lIns="0" tIns="0" rIns="0" bIns="0" rtlCol="0" anchor="t">
              <a:spAutoFit/>
            </a:bodyPr>
            <a:lstStyle/>
            <a:p>
              <a:pPr>
                <a:lnSpc>
                  <a:spcPts val="2709"/>
                </a:lnSpc>
              </a:pPr>
              <a:r>
                <a:rPr lang="en-US" sz="2239">
                  <a:solidFill>
                    <a:srgbClr val="000000"/>
                  </a:solidFill>
                  <a:latin typeface="DM Sans Bold"/>
                </a:rPr>
                <a:t>Think about things you enjoy but are not good at </a:t>
              </a:r>
            </a:p>
            <a:p>
              <a:pPr marL="483441" lvl="1" indent="-241721">
                <a:lnSpc>
                  <a:spcPts val="2709"/>
                </a:lnSpc>
                <a:buFont typeface="Arial"/>
                <a:buChar char="•"/>
              </a:pPr>
              <a:r>
                <a:rPr lang="en-US" sz="2239">
                  <a:solidFill>
                    <a:srgbClr val="000000"/>
                  </a:solidFill>
                  <a:latin typeface="DM Sans Bold"/>
                </a:rPr>
                <a:t>do you enjoy them enough to become good enough at them for a career?</a:t>
              </a:r>
            </a:p>
            <a:p>
              <a:pPr>
                <a:lnSpc>
                  <a:spcPts val="2709"/>
                </a:lnSpc>
              </a:pPr>
              <a:r>
                <a:rPr lang="en-US" sz="2239">
                  <a:solidFill>
                    <a:srgbClr val="000000"/>
                  </a:solidFill>
                  <a:latin typeface="DM Sans Bold"/>
                </a:rPr>
                <a:t>Think about things you are good at but do not enjoy </a:t>
              </a:r>
            </a:p>
            <a:p>
              <a:pPr marL="483441" lvl="1" indent="-241721">
                <a:lnSpc>
                  <a:spcPts val="2709"/>
                </a:lnSpc>
                <a:buFont typeface="Arial"/>
                <a:buChar char="•"/>
              </a:pPr>
              <a:r>
                <a:rPr lang="en-US" sz="2239">
                  <a:solidFill>
                    <a:srgbClr val="000000"/>
                  </a:solidFill>
                  <a:latin typeface="DM Sans Bold"/>
                </a:rPr>
                <a:t>how could you make the most of them without becoming locked into doing them all the time?</a:t>
              </a:r>
            </a:p>
            <a:p>
              <a:pPr>
                <a:lnSpc>
                  <a:spcPts val="2709"/>
                </a:lnSpc>
              </a:pPr>
              <a:r>
                <a:rPr lang="en-US" sz="2239">
                  <a:solidFill>
                    <a:srgbClr val="000000"/>
                  </a:solidFill>
                  <a:latin typeface="DM Sans Bold"/>
                </a:rPr>
                <a:t>Think about your weaknesses/the things you really don’t enjoy</a:t>
              </a:r>
            </a:p>
            <a:p>
              <a:pPr marL="483441" lvl="1" indent="-241721">
                <a:lnSpc>
                  <a:spcPts val="2709"/>
                </a:lnSpc>
                <a:buFont typeface="Arial"/>
                <a:buChar char="•"/>
              </a:pPr>
              <a:r>
                <a:rPr lang="en-US" sz="2239">
                  <a:solidFill>
                    <a:srgbClr val="000000"/>
                  </a:solidFill>
                  <a:latin typeface="DM Sans Bold"/>
                </a:rPr>
                <a:t>do you need to fix them? Or can you just manage around them?</a:t>
              </a:r>
            </a:p>
          </p:txBody>
        </p:sp>
        <p:grpSp>
          <p:nvGrpSpPr>
            <p:cNvPr id="4" name="Group 4"/>
            <p:cNvGrpSpPr/>
            <p:nvPr/>
          </p:nvGrpSpPr>
          <p:grpSpPr>
            <a:xfrm>
              <a:off x="0" y="95953"/>
              <a:ext cx="280625" cy="28062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250" y="1015320"/>
              <a:ext cx="280625" cy="28062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6250" y="2345312"/>
              <a:ext cx="280625" cy="28062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p:cNvSpPr txBox="1"/>
          <p:nvPr/>
        </p:nvSpPr>
        <p:spPr>
          <a:xfrm>
            <a:off x="3955361" y="4398791"/>
            <a:ext cx="9338005" cy="320171"/>
          </a:xfrm>
          <a:prstGeom prst="rect">
            <a:avLst/>
          </a:prstGeom>
        </p:spPr>
        <p:txBody>
          <a:bodyPr lIns="0" tIns="0" rIns="0" bIns="0" rtlCol="0" anchor="t">
            <a:spAutoFit/>
          </a:bodyPr>
          <a:lstStyle/>
          <a:p>
            <a:pPr>
              <a:lnSpc>
                <a:spcPts val="2463"/>
              </a:lnSpc>
              <a:spcBef>
                <a:spcPct val="0"/>
              </a:spcBef>
            </a:pPr>
            <a:r>
              <a:rPr lang="en-US" sz="2239">
                <a:solidFill>
                  <a:srgbClr val="000000"/>
                </a:solidFill>
                <a:latin typeface="DM Sans Bold"/>
              </a:rPr>
              <a:t>LESS IMPORTANT THAN YOUR ASPIRATIONS AND WHAT YOU ENJOY</a:t>
            </a:r>
          </a:p>
        </p:txBody>
      </p:sp>
      <p:grpSp>
        <p:nvGrpSpPr>
          <p:cNvPr id="14" name="Group 14"/>
          <p:cNvGrpSpPr/>
          <p:nvPr/>
        </p:nvGrpSpPr>
        <p:grpSpPr>
          <a:xfrm>
            <a:off x="3293958" y="2678884"/>
            <a:ext cx="11700085" cy="1433125"/>
            <a:chOff x="0" y="0"/>
            <a:chExt cx="4816593" cy="589977"/>
          </a:xfrm>
        </p:grpSpPr>
        <p:sp>
          <p:nvSpPr>
            <p:cNvPr id="15" name="Freeform 15"/>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E6634D"/>
            </a:solidFill>
          </p:spPr>
          <p:txBody>
            <a:bodyPr/>
            <a:lstStyle/>
            <a:p>
              <a:endParaRPr lang="en-GB"/>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3955361" y="2831171"/>
            <a:ext cx="1128549" cy="1128549"/>
            <a:chOff x="0" y="0"/>
            <a:chExt cx="1504732" cy="1504732"/>
          </a:xfrm>
        </p:grpSpPr>
        <p:grpSp>
          <p:nvGrpSpPr>
            <p:cNvPr id="18" name="Group 18"/>
            <p:cNvGrpSpPr/>
            <p:nvPr/>
          </p:nvGrpSpPr>
          <p:grpSpPr>
            <a:xfrm>
              <a:off x="0" y="0"/>
              <a:ext cx="1504732" cy="150473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20" name="TextBox 20"/>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21" name="Freeform 21"/>
            <p:cNvSpPr/>
            <p:nvPr/>
          </p:nvSpPr>
          <p:spPr>
            <a:xfrm>
              <a:off x="258244" y="264573"/>
              <a:ext cx="988243" cy="954190"/>
            </a:xfrm>
            <a:custGeom>
              <a:avLst/>
              <a:gdLst/>
              <a:ahLst/>
              <a:cxnLst/>
              <a:rect l="l" t="t" r="r" b="b"/>
              <a:pathLst>
                <a:path w="988243" h="954190">
                  <a:moveTo>
                    <a:pt x="0" y="0"/>
                  </a:moveTo>
                  <a:lnTo>
                    <a:pt x="988244" y="0"/>
                  </a:lnTo>
                  <a:lnTo>
                    <a:pt x="988244" y="954190"/>
                  </a:lnTo>
                  <a:lnTo>
                    <a:pt x="0" y="954190"/>
                  </a:lnTo>
                  <a:lnTo>
                    <a:pt x="0" y="0"/>
                  </a:lnTo>
                  <a:close/>
                </a:path>
              </a:pathLst>
            </a:custGeom>
            <a:blipFill>
              <a:blip r:embed="rId2"/>
              <a:stretch>
                <a:fillRect l="-210982" t="-59906" r="-23390" b="-186399"/>
              </a:stretch>
            </a:blipFill>
          </p:spPr>
          <p:txBody>
            <a:bodyPr/>
            <a:lstStyle/>
            <a:p>
              <a:endParaRPr lang="en-GB"/>
            </a:p>
          </p:txBody>
        </p:sp>
        <p:grpSp>
          <p:nvGrpSpPr>
            <p:cNvPr id="22" name="Group 22"/>
            <p:cNvGrpSpPr/>
            <p:nvPr/>
          </p:nvGrpSpPr>
          <p:grpSpPr>
            <a:xfrm rot="-2025388">
              <a:off x="1191794" y="202638"/>
              <a:ext cx="109387" cy="301182"/>
              <a:chOff x="0" y="0"/>
              <a:chExt cx="33774" cy="92991"/>
            </a:xfrm>
          </p:grpSpPr>
          <p:sp>
            <p:nvSpPr>
              <p:cNvPr id="23" name="Freeform 23"/>
              <p:cNvSpPr/>
              <p:nvPr/>
            </p:nvSpPr>
            <p:spPr>
              <a:xfrm>
                <a:off x="0" y="0"/>
                <a:ext cx="33774" cy="92991"/>
              </a:xfrm>
              <a:custGeom>
                <a:avLst/>
                <a:gdLst/>
                <a:ahLst/>
                <a:cxnLst/>
                <a:rect l="l" t="t" r="r" b="b"/>
                <a:pathLst>
                  <a:path w="33774" h="92991">
                    <a:moveTo>
                      <a:pt x="0" y="0"/>
                    </a:moveTo>
                    <a:lnTo>
                      <a:pt x="33774" y="0"/>
                    </a:lnTo>
                    <a:lnTo>
                      <a:pt x="33774" y="92991"/>
                    </a:lnTo>
                    <a:lnTo>
                      <a:pt x="0" y="92991"/>
                    </a:lnTo>
                    <a:close/>
                  </a:path>
                </a:pathLst>
              </a:custGeom>
              <a:solidFill>
                <a:srgbClr val="00A3CC"/>
              </a:solidFill>
            </p:spPr>
            <p:txBody>
              <a:bodyPr/>
              <a:lstStyle/>
              <a:p>
                <a:endParaRPr lang="en-GB"/>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5" name="TextBox 25"/>
          <p:cNvSpPr txBox="1"/>
          <p:nvPr/>
        </p:nvSpPr>
        <p:spPr>
          <a:xfrm>
            <a:off x="5335236" y="3134193"/>
            <a:ext cx="561676" cy="640347"/>
          </a:xfrm>
          <a:prstGeom prst="rect">
            <a:avLst/>
          </a:prstGeom>
        </p:spPr>
        <p:txBody>
          <a:bodyPr lIns="0" tIns="0" rIns="0" bIns="0" rtlCol="0" anchor="t">
            <a:spAutoFit/>
          </a:bodyPr>
          <a:lstStyle/>
          <a:p>
            <a:pPr>
              <a:lnSpc>
                <a:spcPts val="4926"/>
              </a:lnSpc>
            </a:pPr>
            <a:r>
              <a:rPr lang="en-US" sz="4478">
                <a:solidFill>
                  <a:srgbClr val="FFFFFF"/>
                </a:solidFill>
                <a:latin typeface="DM Sans Bold"/>
              </a:rPr>
              <a:t>3.</a:t>
            </a:r>
          </a:p>
        </p:txBody>
      </p:sp>
      <p:sp>
        <p:nvSpPr>
          <p:cNvPr id="26" name="TextBox 26"/>
          <p:cNvSpPr txBox="1"/>
          <p:nvPr/>
        </p:nvSpPr>
        <p:spPr>
          <a:xfrm>
            <a:off x="5896911" y="3134193"/>
            <a:ext cx="7586924" cy="560606"/>
          </a:xfrm>
          <a:prstGeom prst="rect">
            <a:avLst/>
          </a:prstGeom>
        </p:spPr>
        <p:txBody>
          <a:bodyPr lIns="0" tIns="0" rIns="0" bIns="0" rtlCol="0" anchor="t">
            <a:spAutoFit/>
          </a:bodyPr>
          <a:lstStyle/>
          <a:p>
            <a:pPr algn="just">
              <a:lnSpc>
                <a:spcPts val="4353"/>
              </a:lnSpc>
            </a:pPr>
            <a:r>
              <a:rPr lang="en-US" sz="3957">
                <a:solidFill>
                  <a:srgbClr val="FFFFFF"/>
                </a:solidFill>
                <a:latin typeface="Lato 1 Bold"/>
              </a:rPr>
              <a:t>STRENGTHS AND WEAKNESSES</a:t>
            </a:r>
          </a:p>
        </p:txBody>
      </p:sp>
      <p:sp>
        <p:nvSpPr>
          <p:cNvPr id="27" name="TextBox 27"/>
          <p:cNvSpPr txBox="1"/>
          <p:nvPr/>
        </p:nvSpPr>
        <p:spPr>
          <a:xfrm>
            <a:off x="3955361" y="4823325"/>
            <a:ext cx="661253" cy="320175"/>
          </a:xfrm>
          <a:prstGeom prst="rect">
            <a:avLst/>
          </a:prstGeom>
        </p:spPr>
        <p:txBody>
          <a:bodyPr lIns="0" tIns="0" rIns="0" bIns="0" rtlCol="0" anchor="t">
            <a:spAutoFit/>
          </a:bodyPr>
          <a:lstStyle/>
          <a:p>
            <a:pPr algn="ctr">
              <a:lnSpc>
                <a:spcPts val="2463"/>
              </a:lnSpc>
              <a:spcBef>
                <a:spcPct val="0"/>
              </a:spcBef>
            </a:pPr>
            <a:r>
              <a:rPr lang="en-US" sz="2239">
                <a:solidFill>
                  <a:srgbClr val="E76B4C"/>
                </a:solidFill>
                <a:latin typeface="DM Sans Bold"/>
              </a:rPr>
              <a:t>But…</a:t>
            </a:r>
          </a:p>
        </p:txBody>
      </p:sp>
      <p:grpSp>
        <p:nvGrpSpPr>
          <p:cNvPr id="28" name="Group 28"/>
          <p:cNvGrpSpPr/>
          <p:nvPr/>
        </p:nvGrpSpPr>
        <p:grpSpPr>
          <a:xfrm>
            <a:off x="3293958" y="1942898"/>
            <a:ext cx="11700085" cy="6401204"/>
            <a:chOff x="0" y="0"/>
            <a:chExt cx="3805339" cy="2081929"/>
          </a:xfrm>
        </p:grpSpPr>
        <p:sp>
          <p:nvSpPr>
            <p:cNvPr id="29" name="Freeform 29"/>
            <p:cNvSpPr/>
            <p:nvPr/>
          </p:nvSpPr>
          <p:spPr>
            <a:xfrm>
              <a:off x="0" y="0"/>
              <a:ext cx="3805339" cy="2081929"/>
            </a:xfrm>
            <a:custGeom>
              <a:avLst/>
              <a:gdLst/>
              <a:ahLst/>
              <a:cxnLst/>
              <a:rect l="l" t="t" r="r" b="b"/>
              <a:pathLst>
                <a:path w="3805339" h="2081929">
                  <a:moveTo>
                    <a:pt x="0" y="0"/>
                  </a:moveTo>
                  <a:lnTo>
                    <a:pt x="3805339" y="0"/>
                  </a:lnTo>
                  <a:lnTo>
                    <a:pt x="3805339" y="2081929"/>
                  </a:lnTo>
                  <a:lnTo>
                    <a:pt x="0" y="2081929"/>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773839" y="740290"/>
            <a:ext cx="7536011" cy="907333"/>
            <a:chOff x="0" y="0"/>
            <a:chExt cx="1984793" cy="238968"/>
          </a:xfrm>
        </p:grpSpPr>
        <p:sp>
          <p:nvSpPr>
            <p:cNvPr id="32" name="Freeform 32"/>
            <p:cNvSpPr/>
            <p:nvPr/>
          </p:nvSpPr>
          <p:spPr>
            <a:xfrm>
              <a:off x="0" y="0"/>
              <a:ext cx="1984793" cy="238968"/>
            </a:xfrm>
            <a:custGeom>
              <a:avLst/>
              <a:gdLst/>
              <a:ahLst/>
              <a:cxnLst/>
              <a:rect l="l" t="t" r="r" b="b"/>
              <a:pathLst>
                <a:path w="1984793" h="238968">
                  <a:moveTo>
                    <a:pt x="0" y="0"/>
                  </a:moveTo>
                  <a:lnTo>
                    <a:pt x="1984793" y="0"/>
                  </a:lnTo>
                  <a:lnTo>
                    <a:pt x="1984793" y="238968"/>
                  </a:lnTo>
                  <a:lnTo>
                    <a:pt x="0" y="238968"/>
                  </a:lnTo>
                  <a:close/>
                </a:path>
              </a:pathLst>
            </a:custGeom>
            <a:solidFill>
              <a:srgbClr val="FBC900"/>
            </a:solidFill>
          </p:spPr>
          <p:txBody>
            <a:bodyPr/>
            <a:lstStyle/>
            <a:p>
              <a:endParaRPr lang="en-GB"/>
            </a:p>
          </p:txBody>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14683060" y="2962108"/>
            <a:ext cx="3201460" cy="4078195"/>
            <a:chOff x="0" y="0"/>
            <a:chExt cx="843183" cy="1074092"/>
          </a:xfrm>
        </p:grpSpPr>
        <p:sp>
          <p:nvSpPr>
            <p:cNvPr id="35" name="Freeform 35"/>
            <p:cNvSpPr/>
            <p:nvPr/>
          </p:nvSpPr>
          <p:spPr>
            <a:xfrm>
              <a:off x="0" y="0"/>
              <a:ext cx="843183" cy="1074092"/>
            </a:xfrm>
            <a:custGeom>
              <a:avLst/>
              <a:gdLst/>
              <a:ahLst/>
              <a:cxnLst/>
              <a:rect l="l" t="t" r="r" b="b"/>
              <a:pathLst>
                <a:path w="843183" h="1074092">
                  <a:moveTo>
                    <a:pt x="0" y="0"/>
                  </a:moveTo>
                  <a:lnTo>
                    <a:pt x="843183" y="0"/>
                  </a:lnTo>
                  <a:lnTo>
                    <a:pt x="843183" y="1074092"/>
                  </a:lnTo>
                  <a:lnTo>
                    <a:pt x="0" y="1074092"/>
                  </a:lnTo>
                  <a:close/>
                </a:path>
              </a:pathLst>
            </a:custGeom>
            <a:solidFill>
              <a:srgbClr val="FBC900"/>
            </a:solidFill>
          </p:spPr>
          <p:txBody>
            <a:bodyPr/>
            <a:lstStyle/>
            <a:p>
              <a:endParaRPr lang="en-GB"/>
            </a:p>
          </p:txBody>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7" name="TextBox 37"/>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
        <p:nvSpPr>
          <p:cNvPr id="38" name="TextBox 38"/>
          <p:cNvSpPr txBox="1"/>
          <p:nvPr/>
        </p:nvSpPr>
        <p:spPr>
          <a:xfrm>
            <a:off x="15003948" y="3126355"/>
            <a:ext cx="2631669" cy="3772699"/>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a:rPr>
              <a:t>This can be done as a pairs exercise again (if there is time), or you can just close the lesson with this, encouraging them to think about this but making the point that aspirations and what they enjoy are the most important things to think about.</a:t>
            </a:r>
          </a:p>
        </p:txBody>
      </p:sp>
      <p:sp>
        <p:nvSpPr>
          <p:cNvPr id="39" name="TextBox 39"/>
          <p:cNvSpPr txBox="1"/>
          <p:nvPr/>
        </p:nvSpPr>
        <p:spPr>
          <a:xfrm>
            <a:off x="978240" y="819583"/>
            <a:ext cx="7082790" cy="656590"/>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Lato 1"/>
              </a:rPr>
              <a:t>Strengths and weaknesses are worth thinking about, but are not as important (in my experience) as aspirations and what people enjoy.</a:t>
            </a:r>
          </a:p>
        </p:txBody>
      </p:sp>
      <p:grpSp>
        <p:nvGrpSpPr>
          <p:cNvPr id="40" name="Group 40"/>
          <p:cNvGrpSpPr/>
          <p:nvPr/>
        </p:nvGrpSpPr>
        <p:grpSpPr>
          <a:xfrm>
            <a:off x="13328689" y="503327"/>
            <a:ext cx="4573424" cy="1041830"/>
            <a:chOff x="0" y="0"/>
            <a:chExt cx="686161" cy="156308"/>
          </a:xfrm>
        </p:grpSpPr>
        <p:sp>
          <p:nvSpPr>
            <p:cNvPr id="41" name="Freeform 41"/>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txBody>
            <a:bodyPr/>
            <a:lstStyle/>
            <a:p>
              <a:endParaRPr lang="en-GB"/>
            </a:p>
          </p:txBody>
        </p:sp>
        <p:sp>
          <p:nvSpPr>
            <p:cNvPr id="42" name="TextBox 42"/>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43" name="Group 43"/>
          <p:cNvGrpSpPr/>
          <p:nvPr/>
        </p:nvGrpSpPr>
        <p:grpSpPr>
          <a:xfrm>
            <a:off x="12884799" y="274118"/>
            <a:ext cx="785630" cy="785630"/>
            <a:chOff x="0" y="0"/>
            <a:chExt cx="1047507" cy="1047507"/>
          </a:xfrm>
        </p:grpSpPr>
        <p:grpSp>
          <p:nvGrpSpPr>
            <p:cNvPr id="44" name="Group 44"/>
            <p:cNvGrpSpPr/>
            <p:nvPr/>
          </p:nvGrpSpPr>
          <p:grpSpPr>
            <a:xfrm>
              <a:off x="0" y="0"/>
              <a:ext cx="1047507" cy="1047507"/>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46" name="TextBox 46"/>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47" name="Freeform 47"/>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48" name="TextBox 48"/>
          <p:cNvSpPr txBox="1"/>
          <p:nvPr/>
        </p:nvSpPr>
        <p:spPr>
          <a:xfrm>
            <a:off x="13306189" y="831532"/>
            <a:ext cx="4573424" cy="339725"/>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Lato 1 Bold"/>
              </a:rPr>
              <a:t>SUGGESTED TIME: 5-6 MINUTES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8"/>
          <p:cNvGrpSpPr/>
          <p:nvPr/>
        </p:nvGrpSpPr>
        <p:grpSpPr>
          <a:xfrm>
            <a:off x="2535450" y="1596818"/>
            <a:ext cx="12784468" cy="7093363"/>
            <a:chOff x="0" y="0"/>
            <a:chExt cx="4158024" cy="2307047"/>
          </a:xfrm>
        </p:grpSpPr>
        <p:sp>
          <p:nvSpPr>
            <p:cNvPr id="19" name="Freeform 19"/>
            <p:cNvSpPr/>
            <p:nvPr/>
          </p:nvSpPr>
          <p:spPr>
            <a:xfrm>
              <a:off x="0" y="0"/>
              <a:ext cx="4158024" cy="2307047"/>
            </a:xfrm>
            <a:custGeom>
              <a:avLst/>
              <a:gdLst/>
              <a:ahLst/>
              <a:cxnLst/>
              <a:rect l="l" t="t" r="r" b="b"/>
              <a:pathLst>
                <a:path w="4158024" h="2307047">
                  <a:moveTo>
                    <a:pt x="0" y="0"/>
                  </a:moveTo>
                  <a:lnTo>
                    <a:pt x="4158024" y="0"/>
                  </a:lnTo>
                  <a:lnTo>
                    <a:pt x="4158024" y="2307047"/>
                  </a:lnTo>
                  <a:lnTo>
                    <a:pt x="0" y="2307047"/>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rot="5400000">
            <a:off x="2535450" y="1596818"/>
            <a:ext cx="4391748" cy="4391748"/>
          </a:xfrm>
          <a:custGeom>
            <a:avLst/>
            <a:gdLst/>
            <a:ahLst/>
            <a:cxnLst/>
            <a:rect l="l" t="t" r="r" b="b"/>
            <a:pathLst>
              <a:path w="4391748" h="4391748">
                <a:moveTo>
                  <a:pt x="0" y="0"/>
                </a:moveTo>
                <a:lnTo>
                  <a:pt x="4391748" y="0"/>
                </a:lnTo>
                <a:lnTo>
                  <a:pt x="4391748" y="4391748"/>
                </a:lnTo>
                <a:lnTo>
                  <a:pt x="0" y="4391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3750827" y="2775264"/>
            <a:ext cx="10665520" cy="4943942"/>
            <a:chOff x="0" y="0"/>
            <a:chExt cx="14220693" cy="6591922"/>
          </a:xfrm>
        </p:grpSpPr>
        <p:grpSp>
          <p:nvGrpSpPr>
            <p:cNvPr id="4" name="Group 4"/>
            <p:cNvGrpSpPr/>
            <p:nvPr/>
          </p:nvGrpSpPr>
          <p:grpSpPr>
            <a:xfrm>
              <a:off x="0" y="0"/>
              <a:ext cx="1684294" cy="168429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6" name="TextBox 6"/>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7" name="TextBox 7"/>
            <p:cNvSpPr txBox="1"/>
            <p:nvPr/>
          </p:nvSpPr>
          <p:spPr>
            <a:xfrm>
              <a:off x="351742" y="1926636"/>
              <a:ext cx="4546573" cy="487218"/>
            </a:xfrm>
            <a:prstGeom prst="rect">
              <a:avLst/>
            </a:prstGeom>
          </p:spPr>
          <p:txBody>
            <a:bodyPr lIns="0" tIns="0" rIns="0" bIns="0" rtlCol="0" anchor="t">
              <a:spAutoFit/>
            </a:bodyPr>
            <a:lstStyle/>
            <a:p>
              <a:pPr>
                <a:lnSpc>
                  <a:spcPts val="2757"/>
                </a:lnSpc>
                <a:spcBef>
                  <a:spcPct val="0"/>
                </a:spcBef>
              </a:pPr>
              <a:r>
                <a:rPr lang="en-US" sz="2506">
                  <a:solidFill>
                    <a:srgbClr val="000000"/>
                  </a:solidFill>
                  <a:latin typeface="DM Sans Bold"/>
                </a:rPr>
                <a:t>EXAMPLE STRENGTHS</a:t>
              </a:r>
            </a:p>
          </p:txBody>
        </p:sp>
        <p:sp>
          <p:nvSpPr>
            <p:cNvPr id="8" name="TextBox 8"/>
            <p:cNvSpPr txBox="1"/>
            <p:nvPr/>
          </p:nvSpPr>
          <p:spPr>
            <a:xfrm>
              <a:off x="176564" y="2537050"/>
              <a:ext cx="7179186" cy="4054872"/>
            </a:xfrm>
            <a:prstGeom prst="rect">
              <a:avLst/>
            </a:prstGeom>
          </p:spPr>
          <p:txBody>
            <a:bodyPr lIns="0" tIns="0" rIns="0" bIns="0" rtlCol="0" anchor="t">
              <a:spAutoFit/>
            </a:bodyPr>
            <a:lstStyle/>
            <a:p>
              <a:pPr marL="541020" lvl="1" indent="-270510">
                <a:lnSpc>
                  <a:spcPts val="3985"/>
                </a:lnSpc>
                <a:buFont typeface="Arial"/>
                <a:buChar char="•"/>
              </a:pPr>
              <a:r>
                <a:rPr lang="en-US" sz="2500" dirty="0">
                  <a:solidFill>
                    <a:srgbClr val="000000"/>
                  </a:solidFill>
                  <a:latin typeface="DM Sans Bold"/>
                </a:rPr>
                <a:t>Being </a:t>
              </a:r>
              <a:r>
                <a:rPr lang="en-US" sz="2500" dirty="0" err="1">
                  <a:solidFill>
                    <a:srgbClr val="000000"/>
                  </a:solidFill>
                  <a:latin typeface="DM Sans Bold"/>
                </a:rPr>
                <a:t>organised</a:t>
              </a:r>
              <a:endParaRPr lang="en-US" sz="2500" dirty="0">
                <a:solidFill>
                  <a:srgbClr val="000000"/>
                </a:solidFill>
                <a:latin typeface="DM Sans Bold"/>
              </a:endParaRPr>
            </a:p>
            <a:p>
              <a:pPr marL="541020" lvl="1" indent="-270510">
                <a:lnSpc>
                  <a:spcPts val="3985"/>
                </a:lnSpc>
                <a:buFont typeface="Arial"/>
                <a:buChar char="•"/>
              </a:pPr>
              <a:r>
                <a:rPr lang="en-US" sz="2500" dirty="0">
                  <a:solidFill>
                    <a:srgbClr val="000000"/>
                  </a:solidFill>
                  <a:latin typeface="DM Sans Bold"/>
                </a:rPr>
                <a:t>Good attention to detail</a:t>
              </a:r>
            </a:p>
            <a:p>
              <a:pPr marL="541020" lvl="1" indent="-270510">
                <a:lnSpc>
                  <a:spcPts val="3985"/>
                </a:lnSpc>
                <a:buFont typeface="Arial"/>
                <a:buChar char="•"/>
              </a:pPr>
              <a:r>
                <a:rPr lang="en-US" sz="2500" dirty="0">
                  <a:solidFill>
                    <a:srgbClr val="000000"/>
                  </a:solidFill>
                  <a:latin typeface="DM Sans Bold"/>
                </a:rPr>
                <a:t>Being sociable</a:t>
              </a:r>
            </a:p>
            <a:p>
              <a:pPr marL="541020" lvl="1" indent="-270510">
                <a:lnSpc>
                  <a:spcPts val="3985"/>
                </a:lnSpc>
                <a:buFont typeface="Arial"/>
                <a:buChar char="•"/>
              </a:pPr>
              <a:r>
                <a:rPr lang="en-US" sz="2500" dirty="0">
                  <a:solidFill>
                    <a:srgbClr val="000000"/>
                  </a:solidFill>
                  <a:latin typeface="DM Sans Bold"/>
                </a:rPr>
                <a:t>Working well with others</a:t>
              </a:r>
            </a:p>
            <a:p>
              <a:pPr marL="541020" lvl="1" indent="-270510">
                <a:lnSpc>
                  <a:spcPts val="3985"/>
                </a:lnSpc>
                <a:buFont typeface="Arial"/>
                <a:buChar char="•"/>
              </a:pPr>
              <a:r>
                <a:rPr lang="en-US" sz="2500" dirty="0">
                  <a:solidFill>
                    <a:srgbClr val="000000"/>
                  </a:solidFill>
                  <a:latin typeface="DM Sans Bold"/>
                </a:rPr>
                <a:t>Being good at writing</a:t>
              </a:r>
            </a:p>
            <a:p>
              <a:pPr marL="541020" lvl="1" indent="-270510">
                <a:lnSpc>
                  <a:spcPts val="3985"/>
                </a:lnSpc>
                <a:buFont typeface="Arial"/>
                <a:buChar char="•"/>
              </a:pPr>
              <a:r>
                <a:rPr lang="en-US" sz="2500" dirty="0">
                  <a:solidFill>
                    <a:srgbClr val="000000"/>
                  </a:solidFill>
                  <a:latin typeface="DM Sans Bold"/>
                </a:rPr>
                <a:t>Having good IT skills</a:t>
              </a:r>
            </a:p>
          </p:txBody>
        </p:sp>
        <p:sp>
          <p:nvSpPr>
            <p:cNvPr id="9" name="TextBox 9"/>
            <p:cNvSpPr txBox="1"/>
            <p:nvPr/>
          </p:nvSpPr>
          <p:spPr>
            <a:xfrm>
              <a:off x="7590218" y="2537050"/>
              <a:ext cx="6630475" cy="3370923"/>
            </a:xfrm>
            <a:prstGeom prst="rect">
              <a:avLst/>
            </a:prstGeom>
          </p:spPr>
          <p:txBody>
            <a:bodyPr lIns="0" tIns="0" rIns="0" bIns="0" rtlCol="0" anchor="t">
              <a:spAutoFit/>
            </a:bodyPr>
            <a:lstStyle/>
            <a:p>
              <a:pPr marL="541020" lvl="1" indent="-270510">
                <a:lnSpc>
                  <a:spcPts val="3985"/>
                </a:lnSpc>
                <a:buFont typeface="Arial"/>
                <a:buChar char="•"/>
              </a:pPr>
              <a:r>
                <a:rPr lang="en-US" sz="2500" dirty="0">
                  <a:solidFill>
                    <a:srgbClr val="000000"/>
                  </a:solidFill>
                  <a:latin typeface="DM Sans Bold"/>
                </a:rPr>
                <a:t>Being </a:t>
              </a:r>
              <a:r>
                <a:rPr lang="en-US" sz="2500" dirty="0" err="1">
                  <a:solidFill>
                    <a:srgbClr val="000000"/>
                  </a:solidFill>
                  <a:latin typeface="DM Sans Bold"/>
                </a:rPr>
                <a:t>disorganised</a:t>
              </a:r>
            </a:p>
            <a:p>
              <a:pPr marL="541020" lvl="1" indent="-270510">
                <a:lnSpc>
                  <a:spcPts val="3985"/>
                </a:lnSpc>
                <a:buFont typeface="Arial"/>
                <a:buChar char="•"/>
              </a:pPr>
              <a:r>
                <a:rPr lang="en-US" sz="2500" dirty="0">
                  <a:solidFill>
                    <a:srgbClr val="000000"/>
                  </a:solidFill>
                  <a:latin typeface="DM Sans Bold"/>
                </a:rPr>
                <a:t>Being too focused on detail</a:t>
              </a:r>
            </a:p>
            <a:p>
              <a:pPr marL="541020" lvl="1" indent="-270510">
                <a:lnSpc>
                  <a:spcPts val="3985"/>
                </a:lnSpc>
                <a:buFont typeface="Arial"/>
                <a:buChar char="•"/>
              </a:pPr>
              <a:r>
                <a:rPr lang="en-US" sz="2500">
                  <a:solidFill>
                    <a:srgbClr val="000000"/>
                  </a:solidFill>
                  <a:latin typeface="DM Sans Bold"/>
                </a:rPr>
                <a:t>Disliking being given </a:t>
              </a:r>
              <a:r>
                <a:rPr lang="en-US" sz="2500" dirty="0">
                  <a:solidFill>
                    <a:srgbClr val="000000"/>
                  </a:solidFill>
                  <a:latin typeface="DM Sans Bold"/>
                </a:rPr>
                <a:t>instructions</a:t>
              </a:r>
            </a:p>
            <a:p>
              <a:pPr marL="541020" lvl="1" indent="-270510">
                <a:lnSpc>
                  <a:spcPts val="3985"/>
                </a:lnSpc>
                <a:buFont typeface="Arial"/>
                <a:buChar char="•"/>
              </a:pPr>
              <a:r>
                <a:rPr lang="en-US" sz="2500" dirty="0">
                  <a:solidFill>
                    <a:srgbClr val="000000"/>
                  </a:solidFill>
                  <a:latin typeface="DM Sans Bold"/>
                </a:rPr>
                <a:t>Taking feedback personally</a:t>
              </a:r>
            </a:p>
          </p:txBody>
        </p:sp>
        <p:sp>
          <p:nvSpPr>
            <p:cNvPr id="10" name="Freeform 10"/>
            <p:cNvSpPr/>
            <p:nvPr/>
          </p:nvSpPr>
          <p:spPr>
            <a:xfrm>
              <a:off x="289061" y="339868"/>
              <a:ext cx="1106172" cy="1068055"/>
            </a:xfrm>
            <a:custGeom>
              <a:avLst/>
              <a:gdLst/>
              <a:ahLst/>
              <a:cxnLst/>
              <a:rect l="l" t="t" r="r" b="b"/>
              <a:pathLst>
                <a:path w="1106172" h="1068055">
                  <a:moveTo>
                    <a:pt x="0" y="0"/>
                  </a:moveTo>
                  <a:lnTo>
                    <a:pt x="1106172" y="0"/>
                  </a:lnTo>
                  <a:lnTo>
                    <a:pt x="1106172" y="1068055"/>
                  </a:lnTo>
                  <a:lnTo>
                    <a:pt x="0" y="1068055"/>
                  </a:lnTo>
                  <a:lnTo>
                    <a:pt x="0" y="0"/>
                  </a:lnTo>
                  <a:close/>
                </a:path>
              </a:pathLst>
            </a:custGeom>
            <a:blipFill>
              <a:blip r:embed="rId4"/>
              <a:stretch>
                <a:fillRect l="-210982" t="-59906" r="-23390" b="-186399"/>
              </a:stretch>
            </a:blipFill>
          </p:spPr>
          <p:txBody>
            <a:bodyPr/>
            <a:lstStyle/>
            <a:p>
              <a:endParaRPr lang="en-GB"/>
            </a:p>
          </p:txBody>
        </p:sp>
        <p:grpSp>
          <p:nvGrpSpPr>
            <p:cNvPr id="11" name="Group 11"/>
            <p:cNvGrpSpPr/>
            <p:nvPr/>
          </p:nvGrpSpPr>
          <p:grpSpPr>
            <a:xfrm rot="-2025388">
              <a:off x="1334013" y="226819"/>
              <a:ext cx="122441" cy="337123"/>
              <a:chOff x="0" y="0"/>
              <a:chExt cx="33774" cy="92991"/>
            </a:xfrm>
          </p:grpSpPr>
          <p:sp>
            <p:nvSpPr>
              <p:cNvPr id="12" name="Freeform 12"/>
              <p:cNvSpPr/>
              <p:nvPr/>
            </p:nvSpPr>
            <p:spPr>
              <a:xfrm>
                <a:off x="0" y="0"/>
                <a:ext cx="33774" cy="92991"/>
              </a:xfrm>
              <a:custGeom>
                <a:avLst/>
                <a:gdLst/>
                <a:ahLst/>
                <a:cxnLst/>
                <a:rect l="l" t="t" r="r" b="b"/>
                <a:pathLst>
                  <a:path w="33774" h="92991">
                    <a:moveTo>
                      <a:pt x="0" y="0"/>
                    </a:moveTo>
                    <a:lnTo>
                      <a:pt x="33774" y="0"/>
                    </a:lnTo>
                    <a:lnTo>
                      <a:pt x="33774" y="92991"/>
                    </a:lnTo>
                    <a:lnTo>
                      <a:pt x="0" y="92991"/>
                    </a:lnTo>
                    <a:close/>
                  </a:path>
                </a:pathLst>
              </a:custGeom>
              <a:solidFill>
                <a:srgbClr val="00A3CC"/>
              </a:solidFill>
            </p:spPr>
            <p:txBody>
              <a:bodyPr/>
              <a:lstStyle/>
              <a:p>
                <a:endParaRPr lang="en-GB"/>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059382" y="433480"/>
              <a:ext cx="838268" cy="974443"/>
            </a:xfrm>
            <a:prstGeom prst="rect">
              <a:avLst/>
            </a:prstGeom>
          </p:spPr>
          <p:txBody>
            <a:bodyPr lIns="0" tIns="0" rIns="0" bIns="0" rtlCol="0" anchor="t">
              <a:spAutoFit/>
            </a:bodyPr>
            <a:lstStyle/>
            <a:p>
              <a:pPr>
                <a:lnSpc>
                  <a:spcPts val="5514"/>
                </a:lnSpc>
              </a:pPr>
              <a:r>
                <a:rPr lang="en-US" sz="5013">
                  <a:solidFill>
                    <a:srgbClr val="E76B4C"/>
                  </a:solidFill>
                  <a:latin typeface="DM Sans Bold"/>
                </a:rPr>
                <a:t>3.</a:t>
              </a:r>
            </a:p>
          </p:txBody>
        </p:sp>
        <p:sp>
          <p:nvSpPr>
            <p:cNvPr id="15" name="TextBox 15"/>
            <p:cNvSpPr txBox="1"/>
            <p:nvPr/>
          </p:nvSpPr>
          <p:spPr>
            <a:xfrm>
              <a:off x="2897650" y="433480"/>
              <a:ext cx="11323042" cy="855434"/>
            </a:xfrm>
            <a:prstGeom prst="rect">
              <a:avLst/>
            </a:prstGeom>
          </p:spPr>
          <p:txBody>
            <a:bodyPr lIns="0" tIns="0" rIns="0" bIns="0" rtlCol="0" anchor="t">
              <a:spAutoFit/>
            </a:bodyPr>
            <a:lstStyle/>
            <a:p>
              <a:pPr algn="just">
                <a:lnSpc>
                  <a:spcPts val="4873"/>
                </a:lnSpc>
              </a:pPr>
              <a:r>
                <a:rPr lang="en-US" sz="4430">
                  <a:solidFill>
                    <a:srgbClr val="E76B4C"/>
                  </a:solidFill>
                  <a:latin typeface="Lato 1 Bold"/>
                </a:rPr>
                <a:t>STRENGTHS AND WEAKNESSES</a:t>
              </a:r>
            </a:p>
          </p:txBody>
        </p:sp>
        <p:sp>
          <p:nvSpPr>
            <p:cNvPr id="16" name="TextBox 16"/>
            <p:cNvSpPr txBox="1"/>
            <p:nvPr/>
          </p:nvSpPr>
          <p:spPr>
            <a:xfrm>
              <a:off x="7743742" y="1926636"/>
              <a:ext cx="5462897" cy="487218"/>
            </a:xfrm>
            <a:prstGeom prst="rect">
              <a:avLst/>
            </a:prstGeom>
          </p:spPr>
          <p:txBody>
            <a:bodyPr lIns="0" tIns="0" rIns="0" bIns="0" rtlCol="0" anchor="t">
              <a:spAutoFit/>
            </a:bodyPr>
            <a:lstStyle/>
            <a:p>
              <a:pPr>
                <a:lnSpc>
                  <a:spcPts val="2757"/>
                </a:lnSpc>
                <a:spcBef>
                  <a:spcPct val="0"/>
                </a:spcBef>
              </a:pPr>
              <a:r>
                <a:rPr lang="en-US" sz="2506">
                  <a:solidFill>
                    <a:srgbClr val="000000"/>
                  </a:solidFill>
                  <a:latin typeface="DM Sans Bold"/>
                </a:rPr>
                <a:t>EXAMPLE WEAKNESSES</a:t>
              </a:r>
            </a:p>
          </p:txBody>
        </p:sp>
      </p:grpSp>
      <p:sp>
        <p:nvSpPr>
          <p:cNvPr id="17" name="TextBox 17"/>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21" name="Group 21"/>
          <p:cNvGrpSpPr/>
          <p:nvPr/>
        </p:nvGrpSpPr>
        <p:grpSpPr>
          <a:xfrm>
            <a:off x="764314" y="950719"/>
            <a:ext cx="5113454" cy="907333"/>
            <a:chOff x="0" y="0"/>
            <a:chExt cx="1346753" cy="238968"/>
          </a:xfrm>
        </p:grpSpPr>
        <p:sp>
          <p:nvSpPr>
            <p:cNvPr id="22" name="Freeform 22"/>
            <p:cNvSpPr/>
            <p:nvPr/>
          </p:nvSpPr>
          <p:spPr>
            <a:xfrm>
              <a:off x="0" y="0"/>
              <a:ext cx="1346753" cy="238968"/>
            </a:xfrm>
            <a:custGeom>
              <a:avLst/>
              <a:gdLst/>
              <a:ahLst/>
              <a:cxnLst/>
              <a:rect l="l" t="t" r="r" b="b"/>
              <a:pathLst>
                <a:path w="1346753" h="238968">
                  <a:moveTo>
                    <a:pt x="0" y="0"/>
                  </a:moveTo>
                  <a:lnTo>
                    <a:pt x="1346753" y="0"/>
                  </a:lnTo>
                  <a:lnTo>
                    <a:pt x="1346753" y="238968"/>
                  </a:lnTo>
                  <a:lnTo>
                    <a:pt x="0" y="238968"/>
                  </a:lnTo>
                  <a:close/>
                </a:path>
              </a:pathLst>
            </a:custGeom>
            <a:solidFill>
              <a:srgbClr val="FBC900"/>
            </a:solidFill>
          </p:spPr>
          <p:txBody>
            <a:bodyPr/>
            <a:lstStyle/>
            <a:p>
              <a:endParaRPr lang="en-GB"/>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028700" y="1214203"/>
            <a:ext cx="6965386" cy="310213"/>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Bold"/>
              </a:rPr>
              <a:t>Prompts for the previous slide if needed.</a:t>
            </a:r>
            <a:endParaRPr lang="en-US" sz="1899">
              <a:solidFill>
                <a:srgbClr val="000000"/>
              </a:solidFill>
              <a:latin typeface="Lato 1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0454" y="3617728"/>
            <a:ext cx="16398846" cy="5526321"/>
          </a:xfrm>
          <a:prstGeom prst="rect">
            <a:avLst/>
          </a:prstGeom>
        </p:spPr>
        <p:txBody>
          <a:bodyPr lIns="0" tIns="0" rIns="0" bIns="0" rtlCol="0" anchor="t">
            <a:spAutoFit/>
          </a:bodyPr>
          <a:lstStyle/>
          <a:p>
            <a:pPr>
              <a:lnSpc>
                <a:spcPts val="3079"/>
              </a:lnSpc>
              <a:spcBef>
                <a:spcPct val="0"/>
              </a:spcBef>
            </a:pPr>
            <a:r>
              <a:rPr lang="en-US" sz="2150">
                <a:solidFill>
                  <a:srgbClr val="000000"/>
                </a:solidFill>
                <a:latin typeface="Lato 1"/>
              </a:rPr>
              <a:t>This is the first of four lesson plans for teachers to use with students in Years 11 to 13 to accompany the book </a:t>
            </a:r>
            <a:r>
              <a:rPr lang="en-US" sz="2150" i="1">
                <a:solidFill>
                  <a:srgbClr val="000000"/>
                </a:solidFill>
                <a:latin typeface="Lato 1 Italics"/>
              </a:rPr>
              <a:t>Understanding Apprenticeships: A Student’s Guide</a:t>
            </a:r>
            <a:r>
              <a:rPr lang="en-US" sz="2150">
                <a:solidFill>
                  <a:srgbClr val="000000"/>
                </a:solidFill>
                <a:latin typeface="Lato 1"/>
              </a:rPr>
              <a:t>, written by Ben Rowland and published by Trotman </a:t>
            </a:r>
            <a:r>
              <a:rPr lang="en-US" sz="2100">
                <a:solidFill>
                  <a:srgbClr val="000000"/>
                </a:solidFill>
                <a:ea typeface="+mn-lt"/>
                <a:cs typeface="+mn-lt"/>
              </a:rPr>
              <a:t>(</a:t>
            </a:r>
            <a:r>
              <a:rPr lang="en-US" sz="2100" u="sng" dirty="0">
                <a:solidFill>
                  <a:srgbClr val="000000"/>
                </a:solidFill>
                <a:latin typeface="Segoe UI"/>
                <a:cs typeface="Segoe UI"/>
                <a:hlinkClick r:id="rId2"/>
              </a:rPr>
              <a:t>https://amzn.eu/d/2CToeXT</a:t>
            </a:r>
            <a:r>
              <a:rPr lang="en-US" sz="2100">
                <a:solidFill>
                  <a:srgbClr val="000000"/>
                </a:solidFill>
                <a:ea typeface="+mn-lt"/>
                <a:cs typeface="+mn-lt"/>
              </a:rPr>
              <a:t>)</a:t>
            </a:r>
            <a:r>
              <a:rPr lang="en-US" sz="2150">
                <a:solidFill>
                  <a:srgbClr val="000000"/>
                </a:solidFill>
                <a:latin typeface="Lato 1"/>
              </a:rPr>
              <a:t>.</a:t>
            </a:r>
            <a:endParaRPr lang="en-US">
              <a:cs typeface="Calibri"/>
            </a:endParaRPr>
          </a:p>
          <a:p>
            <a:pPr>
              <a:lnSpc>
                <a:spcPts val="3079"/>
              </a:lnSpc>
              <a:spcBef>
                <a:spcPct val="0"/>
              </a:spcBef>
            </a:pPr>
            <a:endParaRPr lang="en-US" sz="2199">
              <a:solidFill>
                <a:srgbClr val="000000"/>
              </a:solidFill>
              <a:latin typeface="Lato 1"/>
            </a:endParaRPr>
          </a:p>
          <a:p>
            <a:pPr>
              <a:lnSpc>
                <a:spcPts val="3079"/>
              </a:lnSpc>
              <a:spcBef>
                <a:spcPct val="0"/>
              </a:spcBef>
            </a:pPr>
            <a:r>
              <a:rPr lang="en-US" sz="2150" dirty="0">
                <a:solidFill>
                  <a:srgbClr val="000000"/>
                </a:solidFill>
                <a:latin typeface="Lato 1"/>
              </a:rPr>
              <a:t>This lesson is called Discover Yourself.  It covers:</a:t>
            </a:r>
            <a:endParaRPr lang="en-US" sz="2150" dirty="0">
              <a:solidFill>
                <a:srgbClr val="000000"/>
              </a:solidFill>
              <a:latin typeface="Lato 1"/>
              <a:ea typeface="Lato 1"/>
              <a:cs typeface="Lato 1"/>
            </a:endParaRPr>
          </a:p>
          <a:p>
            <a:pPr>
              <a:lnSpc>
                <a:spcPts val="3079"/>
              </a:lnSpc>
              <a:spcBef>
                <a:spcPct val="0"/>
              </a:spcBef>
            </a:pPr>
            <a:endParaRPr lang="en-US" sz="2199">
              <a:solidFill>
                <a:srgbClr val="000000"/>
              </a:solidFill>
              <a:latin typeface="Lato 1"/>
            </a:endParaRPr>
          </a:p>
          <a:p>
            <a:pPr marL="474345" lvl="1" indent="-237490">
              <a:lnSpc>
                <a:spcPts val="3079"/>
              </a:lnSpc>
              <a:buFont typeface="Arial"/>
              <a:buChar char="•"/>
            </a:pPr>
            <a:r>
              <a:rPr lang="en-US" sz="2150" dirty="0">
                <a:solidFill>
                  <a:srgbClr val="000000"/>
                </a:solidFill>
                <a:latin typeface="Lato 1"/>
              </a:rPr>
              <a:t>What aspirations students have for their lives</a:t>
            </a:r>
            <a:endParaRPr lang="en-US" sz="2150" dirty="0">
              <a:solidFill>
                <a:srgbClr val="000000"/>
              </a:solidFill>
              <a:latin typeface="Lato 1"/>
              <a:ea typeface="Lato 1"/>
              <a:cs typeface="Lato 1"/>
            </a:endParaRPr>
          </a:p>
          <a:p>
            <a:pPr marL="474345" lvl="1" indent="-237490">
              <a:lnSpc>
                <a:spcPts val="3079"/>
              </a:lnSpc>
              <a:buFont typeface="Arial"/>
              <a:buChar char="•"/>
            </a:pPr>
            <a:r>
              <a:rPr lang="en-US" sz="2150" dirty="0">
                <a:solidFill>
                  <a:srgbClr val="000000"/>
                </a:solidFill>
                <a:latin typeface="Lato 1"/>
              </a:rPr>
              <a:t>What students enjoy doing</a:t>
            </a:r>
            <a:endParaRPr lang="en-US" sz="2150" dirty="0">
              <a:solidFill>
                <a:srgbClr val="000000"/>
              </a:solidFill>
              <a:latin typeface="Lato 1"/>
              <a:ea typeface="Lato 1"/>
              <a:cs typeface="Lato 1"/>
            </a:endParaRPr>
          </a:p>
          <a:p>
            <a:pPr marL="474345" lvl="1" indent="-237490">
              <a:lnSpc>
                <a:spcPts val="3079"/>
              </a:lnSpc>
              <a:buFont typeface="Arial"/>
              <a:buChar char="•"/>
            </a:pPr>
            <a:r>
              <a:rPr lang="en-US" sz="2150" dirty="0">
                <a:solidFill>
                  <a:srgbClr val="000000"/>
                </a:solidFill>
                <a:latin typeface="Lato 1"/>
              </a:rPr>
              <a:t>Their strengths and weaknesses (N.B. this is less important, in my view, than the first two when young people first start considering their careers)</a:t>
            </a:r>
            <a:endParaRPr lang="en-US" sz="2150" dirty="0">
              <a:solidFill>
                <a:srgbClr val="000000"/>
              </a:solidFill>
              <a:latin typeface="Lato 1"/>
              <a:ea typeface="Lato 1"/>
              <a:cs typeface="Lato 1"/>
            </a:endParaRPr>
          </a:p>
          <a:p>
            <a:pPr>
              <a:lnSpc>
                <a:spcPts val="3079"/>
              </a:lnSpc>
              <a:spcBef>
                <a:spcPct val="0"/>
              </a:spcBef>
            </a:pPr>
            <a:endParaRPr lang="en-US" sz="2199">
              <a:solidFill>
                <a:srgbClr val="000000"/>
              </a:solidFill>
              <a:latin typeface="Lato 1"/>
            </a:endParaRPr>
          </a:p>
          <a:p>
            <a:pPr>
              <a:lnSpc>
                <a:spcPts val="3079"/>
              </a:lnSpc>
              <a:spcBef>
                <a:spcPct val="0"/>
              </a:spcBef>
            </a:pPr>
            <a:r>
              <a:rPr lang="en-US" sz="2150" dirty="0">
                <a:solidFill>
                  <a:srgbClr val="000000"/>
                </a:solidFill>
                <a:latin typeface="Lato 1"/>
              </a:rPr>
              <a:t>It is intended to initiate purposeful conversations and self-reflection that will help young people understand better what their likely career preferences are.  This can be the foundation for the other three lessons in this series and provide useful input for other experiences and engagements that they have, e.g. work experience, other careers lessons and UCAS preparation.  However, it is not essential to do this lesson before moving on to the other three.</a:t>
            </a:r>
            <a:endParaRPr lang="en-US" sz="2150" dirty="0">
              <a:solidFill>
                <a:srgbClr val="000000"/>
              </a:solidFill>
              <a:latin typeface="Lato 1"/>
              <a:ea typeface="Lato 1"/>
              <a:cs typeface="Lato 1"/>
            </a:endParaRPr>
          </a:p>
        </p:txBody>
      </p:sp>
      <p:grpSp>
        <p:nvGrpSpPr>
          <p:cNvPr id="3" name="Group 3"/>
          <p:cNvGrpSpPr/>
          <p:nvPr/>
        </p:nvGrpSpPr>
        <p:grpSpPr>
          <a:xfrm>
            <a:off x="0" y="1028700"/>
            <a:ext cx="18288000" cy="2240068"/>
            <a:chOff x="0" y="0"/>
            <a:chExt cx="4816593" cy="589977"/>
          </a:xfrm>
        </p:grpSpPr>
        <p:sp>
          <p:nvSpPr>
            <p:cNvPr id="4" name="Freeform 4"/>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FBC900"/>
            </a:solidFill>
          </p:spPr>
          <p:txBody>
            <a:bodyPr/>
            <a:lstStyle/>
            <a:p>
              <a:endParaRPr lang="en-GB"/>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36419" y="1737975"/>
            <a:ext cx="13778462" cy="878667"/>
          </a:xfrm>
          <a:prstGeom prst="rect">
            <a:avLst/>
          </a:prstGeom>
        </p:spPr>
        <p:txBody>
          <a:bodyPr lIns="0" tIns="0" rIns="0" bIns="0" rtlCol="0" anchor="t">
            <a:spAutoFit/>
          </a:bodyPr>
          <a:lstStyle/>
          <a:p>
            <a:pPr algn="just">
              <a:lnSpc>
                <a:spcPts val="6804"/>
              </a:lnSpc>
            </a:pPr>
            <a:r>
              <a:rPr lang="en-US" sz="6186">
                <a:solidFill>
                  <a:srgbClr val="000000"/>
                </a:solidFill>
                <a:latin typeface="Lato 1 Bold"/>
              </a:rPr>
              <a:t>INTRODUCTION FOR TEACHERS</a:t>
            </a:r>
          </a:p>
        </p:txBody>
      </p:sp>
      <p:sp>
        <p:nvSpPr>
          <p:cNvPr id="7" name="TextBox 7"/>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97447" y="4141471"/>
            <a:ext cx="11893106" cy="1016006"/>
            <a:chOff x="0" y="0"/>
            <a:chExt cx="15857475" cy="1354675"/>
          </a:xfrm>
        </p:grpSpPr>
        <p:grpSp>
          <p:nvGrpSpPr>
            <p:cNvPr id="3" name="Group 3"/>
            <p:cNvGrpSpPr/>
            <p:nvPr/>
          </p:nvGrpSpPr>
          <p:grpSpPr>
            <a:xfrm>
              <a:off x="0" y="458020"/>
              <a:ext cx="438635" cy="43863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153427" y="28575"/>
              <a:ext cx="14704047"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Get you thinking about yourself in relation to your career</a:t>
              </a:r>
            </a:p>
          </p:txBody>
        </p:sp>
      </p:grpSp>
      <p:grpSp>
        <p:nvGrpSpPr>
          <p:cNvPr id="7" name="Group 7"/>
          <p:cNvGrpSpPr/>
          <p:nvPr/>
        </p:nvGrpSpPr>
        <p:grpSpPr>
          <a:xfrm>
            <a:off x="3197447" y="5861287"/>
            <a:ext cx="11893106" cy="1016006"/>
            <a:chOff x="0" y="0"/>
            <a:chExt cx="15857475" cy="1354675"/>
          </a:xfrm>
        </p:grpSpPr>
        <p:sp>
          <p:nvSpPr>
            <p:cNvPr id="8" name="TextBox 8"/>
            <p:cNvSpPr txBox="1"/>
            <p:nvPr/>
          </p:nvSpPr>
          <p:spPr>
            <a:xfrm>
              <a:off x="1153427" y="28575"/>
              <a:ext cx="14704047"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Give you some structure and questions to ask as you go through the next few years</a:t>
              </a:r>
            </a:p>
          </p:txBody>
        </p:sp>
        <p:grpSp>
          <p:nvGrpSpPr>
            <p:cNvPr id="9" name="Group 9"/>
            <p:cNvGrpSpPr/>
            <p:nvPr/>
          </p:nvGrpSpPr>
          <p:grpSpPr>
            <a:xfrm>
              <a:off x="0" y="458020"/>
              <a:ext cx="438635" cy="43863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2" name="Group 12"/>
          <p:cNvGrpSpPr/>
          <p:nvPr/>
        </p:nvGrpSpPr>
        <p:grpSpPr>
          <a:xfrm>
            <a:off x="3197447" y="7581102"/>
            <a:ext cx="11893106" cy="1016006"/>
            <a:chOff x="0" y="0"/>
            <a:chExt cx="15857475" cy="1354675"/>
          </a:xfrm>
        </p:grpSpPr>
        <p:grpSp>
          <p:nvGrpSpPr>
            <p:cNvPr id="13" name="Group 13"/>
            <p:cNvGrpSpPr/>
            <p:nvPr/>
          </p:nvGrpSpPr>
          <p:grpSpPr>
            <a:xfrm>
              <a:off x="0" y="458020"/>
              <a:ext cx="438635" cy="43863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153427" y="28575"/>
              <a:ext cx="14704047"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Reassure you that you don’t have to know everything now!</a:t>
              </a:r>
            </a:p>
          </p:txBody>
        </p:sp>
      </p:grpSp>
      <p:grpSp>
        <p:nvGrpSpPr>
          <p:cNvPr id="17" name="Group 17"/>
          <p:cNvGrpSpPr/>
          <p:nvPr/>
        </p:nvGrpSpPr>
        <p:grpSpPr>
          <a:xfrm>
            <a:off x="0" y="1028700"/>
            <a:ext cx="18288000" cy="2240068"/>
            <a:chOff x="0" y="0"/>
            <a:chExt cx="4816593" cy="589977"/>
          </a:xfrm>
        </p:grpSpPr>
        <p:sp>
          <p:nvSpPr>
            <p:cNvPr id="18" name="Freeform 18"/>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E6634D"/>
            </a:solidFill>
          </p:spPr>
          <p:txBody>
            <a:bodyPr/>
            <a:lstStyle/>
            <a:p>
              <a:endParaRPr lang="en-GB"/>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328689" y="503327"/>
            <a:ext cx="4573424" cy="1041830"/>
            <a:chOff x="0" y="0"/>
            <a:chExt cx="686161" cy="156308"/>
          </a:xfrm>
        </p:grpSpPr>
        <p:sp>
          <p:nvSpPr>
            <p:cNvPr id="21" name="Freeform 21"/>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txBody>
            <a:bodyPr/>
            <a:lstStyle/>
            <a:p>
              <a:endParaRPr lang="en-GB"/>
            </a:p>
          </p:txBody>
        </p:sp>
        <p:sp>
          <p:nvSpPr>
            <p:cNvPr id="22" name="TextBox 22"/>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23" name="Group 23"/>
          <p:cNvGrpSpPr/>
          <p:nvPr/>
        </p:nvGrpSpPr>
        <p:grpSpPr>
          <a:xfrm>
            <a:off x="12884799" y="274118"/>
            <a:ext cx="785630" cy="785630"/>
            <a:chOff x="0" y="0"/>
            <a:chExt cx="1047507" cy="1047507"/>
          </a:xfrm>
        </p:grpSpPr>
        <p:grpSp>
          <p:nvGrpSpPr>
            <p:cNvPr id="24" name="Group 24"/>
            <p:cNvGrpSpPr/>
            <p:nvPr/>
          </p:nvGrpSpPr>
          <p:grpSpPr>
            <a:xfrm>
              <a:off x="0" y="0"/>
              <a:ext cx="1047507" cy="104750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26" name="TextBox 26"/>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7" name="Freeform 27"/>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28" name="TextBox 28"/>
          <p:cNvSpPr txBox="1"/>
          <p:nvPr/>
        </p:nvSpPr>
        <p:spPr>
          <a:xfrm>
            <a:off x="836419" y="1737975"/>
            <a:ext cx="13778462" cy="878667"/>
          </a:xfrm>
          <a:prstGeom prst="rect">
            <a:avLst/>
          </a:prstGeom>
        </p:spPr>
        <p:txBody>
          <a:bodyPr lIns="0" tIns="0" rIns="0" bIns="0" rtlCol="0" anchor="t">
            <a:spAutoFit/>
          </a:bodyPr>
          <a:lstStyle/>
          <a:p>
            <a:pPr algn="just">
              <a:lnSpc>
                <a:spcPts val="6804"/>
              </a:lnSpc>
            </a:pPr>
            <a:r>
              <a:rPr lang="en-US" sz="6186">
                <a:solidFill>
                  <a:srgbClr val="FFFFFF"/>
                </a:solidFill>
                <a:latin typeface="Lato 1 Bold"/>
              </a:rPr>
              <a:t>DISCOVER YOURSELF – OBJECTIVES</a:t>
            </a:r>
          </a:p>
        </p:txBody>
      </p:sp>
      <p:sp>
        <p:nvSpPr>
          <p:cNvPr id="29" name="TextBox 29"/>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
        <p:nvSpPr>
          <p:cNvPr id="30" name="TextBox 30"/>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1 Bold"/>
              </a:rPr>
              <a:t>SUGGESTED TIME: 1-2 MINUTES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1"/>
          <p:cNvGrpSpPr/>
          <p:nvPr/>
        </p:nvGrpSpPr>
        <p:grpSpPr>
          <a:xfrm>
            <a:off x="3613634" y="1724593"/>
            <a:ext cx="11060732" cy="6837813"/>
            <a:chOff x="0" y="0"/>
            <a:chExt cx="3367694" cy="2081929"/>
          </a:xfrm>
        </p:grpSpPr>
        <p:sp>
          <p:nvSpPr>
            <p:cNvPr id="32" name="Freeform 32"/>
            <p:cNvSpPr/>
            <p:nvPr/>
          </p:nvSpPr>
          <p:spPr>
            <a:xfrm>
              <a:off x="0" y="0"/>
              <a:ext cx="3367694" cy="2081929"/>
            </a:xfrm>
            <a:custGeom>
              <a:avLst/>
              <a:gdLst/>
              <a:ahLst/>
              <a:cxnLst/>
              <a:rect l="l" t="t" r="r" b="b"/>
              <a:pathLst>
                <a:path w="3367694" h="2081929">
                  <a:moveTo>
                    <a:pt x="0" y="0"/>
                  </a:moveTo>
                  <a:lnTo>
                    <a:pt x="3367694" y="0"/>
                  </a:lnTo>
                  <a:lnTo>
                    <a:pt x="3367694" y="2081929"/>
                  </a:lnTo>
                  <a:lnTo>
                    <a:pt x="0" y="2081929"/>
                  </a:lnTo>
                  <a:close/>
                </a:path>
              </a:pathLst>
            </a:custGeom>
            <a:solidFill>
              <a:srgbClr val="000000">
                <a:alpha val="0"/>
              </a:srgbClr>
            </a:solidFill>
            <a:ln w="57150" cap="sq">
              <a:solidFill>
                <a:srgbClr val="FBC900"/>
              </a:solidFill>
              <a:prstDash val="solid"/>
              <a:miter/>
            </a:ln>
          </p:spPr>
          <p:txBody>
            <a:bodyPr/>
            <a:lstStyle/>
            <a:p>
              <a:endParaRPr lang="en-GB"/>
            </a:p>
          </p:txBody>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 name="Group 2"/>
          <p:cNvGrpSpPr/>
          <p:nvPr/>
        </p:nvGrpSpPr>
        <p:grpSpPr>
          <a:xfrm>
            <a:off x="13328689" y="503327"/>
            <a:ext cx="4573424" cy="1041830"/>
            <a:chOff x="0" y="0"/>
            <a:chExt cx="686161" cy="156308"/>
          </a:xfrm>
        </p:grpSpPr>
        <p:sp>
          <p:nvSpPr>
            <p:cNvPr id="3" name="Freeform 3"/>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5" name="Group 5"/>
          <p:cNvGrpSpPr/>
          <p:nvPr/>
        </p:nvGrpSpPr>
        <p:grpSpPr>
          <a:xfrm>
            <a:off x="12884799" y="274118"/>
            <a:ext cx="785630" cy="785630"/>
            <a:chOff x="0" y="0"/>
            <a:chExt cx="1047507" cy="1047507"/>
          </a:xfrm>
        </p:grpSpPr>
        <p:grpSp>
          <p:nvGrpSpPr>
            <p:cNvPr id="6" name="Group 6"/>
            <p:cNvGrpSpPr/>
            <p:nvPr/>
          </p:nvGrpSpPr>
          <p:grpSpPr>
            <a:xfrm>
              <a:off x="0" y="0"/>
              <a:ext cx="1047507" cy="104750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8" name="TextBox 8"/>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9" name="Freeform 9"/>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grpSp>
        <p:nvGrpSpPr>
          <p:cNvPr id="10" name="Group 10"/>
          <p:cNvGrpSpPr/>
          <p:nvPr/>
        </p:nvGrpSpPr>
        <p:grpSpPr>
          <a:xfrm>
            <a:off x="4223794" y="3174795"/>
            <a:ext cx="216825" cy="21682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12" name="TextBox 12"/>
            <p:cNvSpPr txBox="1"/>
            <p:nvPr/>
          </p:nvSpPr>
          <p:spPr>
            <a:xfrm>
              <a:off x="76200" y="38100"/>
              <a:ext cx="660400" cy="698500"/>
            </a:xfrm>
            <a:prstGeom prst="rect">
              <a:avLst/>
            </a:prstGeom>
          </p:spPr>
          <p:txBody>
            <a:bodyPr lIns="33482" tIns="33482" rIns="33482" bIns="33482" rtlCol="0" anchor="ctr"/>
            <a:lstStyle/>
            <a:p>
              <a:pPr algn="ctr">
                <a:lnSpc>
                  <a:spcPts val="2659"/>
                </a:lnSpc>
              </a:pPr>
              <a:endParaRPr/>
            </a:p>
          </p:txBody>
        </p:sp>
      </p:grpSp>
      <p:sp>
        <p:nvSpPr>
          <p:cNvPr id="13" name="TextBox 13"/>
          <p:cNvSpPr txBox="1"/>
          <p:nvPr/>
        </p:nvSpPr>
        <p:spPr>
          <a:xfrm>
            <a:off x="4793953" y="3127523"/>
            <a:ext cx="9181023" cy="330420"/>
          </a:xfrm>
          <a:prstGeom prst="rect">
            <a:avLst/>
          </a:prstGeom>
        </p:spPr>
        <p:txBody>
          <a:bodyPr lIns="0" tIns="0" rIns="0" bIns="0" rtlCol="0" anchor="t">
            <a:spAutoFit/>
          </a:bodyPr>
          <a:lstStyle/>
          <a:p>
            <a:pPr>
              <a:lnSpc>
                <a:spcPts val="2537"/>
              </a:lnSpc>
            </a:pPr>
            <a:r>
              <a:rPr lang="en-US" sz="2307">
                <a:solidFill>
                  <a:srgbClr val="000000"/>
                </a:solidFill>
                <a:latin typeface="DM Sans Bold"/>
              </a:rPr>
              <a:t>There is no ‘right’ answer</a:t>
            </a:r>
          </a:p>
        </p:txBody>
      </p:sp>
      <p:grpSp>
        <p:nvGrpSpPr>
          <p:cNvPr id="14" name="Group 14"/>
          <p:cNvGrpSpPr/>
          <p:nvPr/>
        </p:nvGrpSpPr>
        <p:grpSpPr>
          <a:xfrm>
            <a:off x="4168350" y="3835489"/>
            <a:ext cx="216825" cy="21682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16" name="TextBox 16"/>
            <p:cNvSpPr txBox="1"/>
            <p:nvPr/>
          </p:nvSpPr>
          <p:spPr>
            <a:xfrm>
              <a:off x="76200" y="38100"/>
              <a:ext cx="660400" cy="698500"/>
            </a:xfrm>
            <a:prstGeom prst="rect">
              <a:avLst/>
            </a:prstGeom>
          </p:spPr>
          <p:txBody>
            <a:bodyPr lIns="33482" tIns="33482" rIns="33482" bIns="33482" rtlCol="0" anchor="ctr"/>
            <a:lstStyle/>
            <a:p>
              <a:pPr algn="ctr">
                <a:lnSpc>
                  <a:spcPts val="2659"/>
                </a:lnSpc>
              </a:pPr>
              <a:endParaRPr/>
            </a:p>
          </p:txBody>
        </p:sp>
      </p:grpSp>
      <p:sp>
        <p:nvSpPr>
          <p:cNvPr id="17" name="TextBox 17"/>
          <p:cNvSpPr txBox="1"/>
          <p:nvPr/>
        </p:nvSpPr>
        <p:spPr>
          <a:xfrm>
            <a:off x="4738509" y="3684633"/>
            <a:ext cx="9291912" cy="650589"/>
          </a:xfrm>
          <a:prstGeom prst="rect">
            <a:avLst/>
          </a:prstGeom>
        </p:spPr>
        <p:txBody>
          <a:bodyPr lIns="0" tIns="0" rIns="0" bIns="0" rtlCol="0" anchor="t">
            <a:spAutoFit/>
          </a:bodyPr>
          <a:lstStyle/>
          <a:p>
            <a:pPr>
              <a:lnSpc>
                <a:spcPts val="2537"/>
              </a:lnSpc>
            </a:pPr>
            <a:r>
              <a:rPr lang="en-US" sz="2307">
                <a:solidFill>
                  <a:srgbClr val="000000"/>
                </a:solidFill>
                <a:latin typeface="DM Sans Bold"/>
              </a:rPr>
              <a:t>It’s okay not to have much of a clue right now (many people take years to find their way to their ‘ideal’ job)</a:t>
            </a:r>
          </a:p>
        </p:txBody>
      </p:sp>
      <p:grpSp>
        <p:nvGrpSpPr>
          <p:cNvPr id="18" name="Group 18"/>
          <p:cNvGrpSpPr/>
          <p:nvPr/>
        </p:nvGrpSpPr>
        <p:grpSpPr>
          <a:xfrm>
            <a:off x="4168350" y="5257773"/>
            <a:ext cx="216825" cy="2168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20" name="TextBox 20"/>
            <p:cNvSpPr txBox="1"/>
            <p:nvPr/>
          </p:nvSpPr>
          <p:spPr>
            <a:xfrm>
              <a:off x="76200" y="38100"/>
              <a:ext cx="660400" cy="698500"/>
            </a:xfrm>
            <a:prstGeom prst="rect">
              <a:avLst/>
            </a:prstGeom>
          </p:spPr>
          <p:txBody>
            <a:bodyPr lIns="33482" tIns="33482" rIns="33482" bIns="33482" rtlCol="0" anchor="ctr"/>
            <a:lstStyle/>
            <a:p>
              <a:pPr algn="ctr">
                <a:lnSpc>
                  <a:spcPts val="2659"/>
                </a:lnSpc>
              </a:pPr>
              <a:endParaRPr/>
            </a:p>
          </p:txBody>
        </p:sp>
      </p:grpSp>
      <p:sp>
        <p:nvSpPr>
          <p:cNvPr id="21" name="TextBox 21"/>
          <p:cNvSpPr txBox="1"/>
          <p:nvPr/>
        </p:nvSpPr>
        <p:spPr>
          <a:xfrm>
            <a:off x="4738509" y="5119022"/>
            <a:ext cx="9291912" cy="1931266"/>
          </a:xfrm>
          <a:prstGeom prst="rect">
            <a:avLst/>
          </a:prstGeom>
        </p:spPr>
        <p:txBody>
          <a:bodyPr lIns="0" tIns="0" rIns="0" bIns="0" rtlCol="0" anchor="t">
            <a:spAutoFit/>
          </a:bodyPr>
          <a:lstStyle/>
          <a:p>
            <a:pPr>
              <a:lnSpc>
                <a:spcPts val="2537"/>
              </a:lnSpc>
            </a:pPr>
            <a:r>
              <a:rPr lang="en-US" sz="2307">
                <a:solidFill>
                  <a:srgbClr val="000000"/>
                </a:solidFill>
                <a:latin typeface="DM Sans Bold"/>
              </a:rPr>
              <a:t>There is no ‘magical gateway’, no one single step after which everything is ‘sorted’</a:t>
            </a:r>
          </a:p>
          <a:p>
            <a:pPr marL="498109" lvl="1" indent="-249054">
              <a:lnSpc>
                <a:spcPts val="2537"/>
              </a:lnSpc>
              <a:buFont typeface="Arial"/>
              <a:buChar char="•"/>
            </a:pPr>
            <a:r>
              <a:rPr lang="en-US" sz="2307">
                <a:solidFill>
                  <a:srgbClr val="FF3131"/>
                </a:solidFill>
                <a:latin typeface="DM Sans Bold"/>
              </a:rPr>
              <a:t>Bad news</a:t>
            </a:r>
            <a:r>
              <a:rPr lang="en-US" sz="2307">
                <a:solidFill>
                  <a:srgbClr val="000000"/>
                </a:solidFill>
                <a:latin typeface="DM Sans Bold"/>
              </a:rPr>
              <a:t>: you’ve got to keep working hard all through your life</a:t>
            </a:r>
          </a:p>
          <a:p>
            <a:pPr marL="498109" lvl="1" indent="-249054">
              <a:lnSpc>
                <a:spcPts val="2537"/>
              </a:lnSpc>
              <a:buFont typeface="Arial"/>
              <a:buChar char="•"/>
            </a:pPr>
            <a:r>
              <a:rPr lang="en-US" sz="2307">
                <a:solidFill>
                  <a:srgbClr val="009950"/>
                </a:solidFill>
                <a:latin typeface="DM Sans Bold"/>
              </a:rPr>
              <a:t>Good news</a:t>
            </a:r>
            <a:r>
              <a:rPr lang="en-US" sz="2307">
                <a:solidFill>
                  <a:srgbClr val="000000"/>
                </a:solidFill>
                <a:latin typeface="DM Sans Bold"/>
              </a:rPr>
              <a:t>: no ‘mistake’ is the end of the world, it is never too late to change</a:t>
            </a:r>
          </a:p>
        </p:txBody>
      </p:sp>
      <p:grpSp>
        <p:nvGrpSpPr>
          <p:cNvPr id="22" name="Group 22"/>
          <p:cNvGrpSpPr/>
          <p:nvPr/>
        </p:nvGrpSpPr>
        <p:grpSpPr>
          <a:xfrm>
            <a:off x="4168350" y="7344534"/>
            <a:ext cx="216825" cy="21682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24" name="TextBox 24"/>
            <p:cNvSpPr txBox="1"/>
            <p:nvPr/>
          </p:nvSpPr>
          <p:spPr>
            <a:xfrm>
              <a:off x="76200" y="38100"/>
              <a:ext cx="660400" cy="698500"/>
            </a:xfrm>
            <a:prstGeom prst="rect">
              <a:avLst/>
            </a:prstGeom>
          </p:spPr>
          <p:txBody>
            <a:bodyPr lIns="33482" tIns="33482" rIns="33482" bIns="33482" rtlCol="0" anchor="ctr"/>
            <a:lstStyle/>
            <a:p>
              <a:pPr algn="ctr">
                <a:lnSpc>
                  <a:spcPts val="2659"/>
                </a:lnSpc>
              </a:pPr>
              <a:endParaRPr/>
            </a:p>
          </p:txBody>
        </p:sp>
      </p:grpSp>
      <p:sp>
        <p:nvSpPr>
          <p:cNvPr id="25" name="TextBox 25"/>
          <p:cNvSpPr txBox="1"/>
          <p:nvPr/>
        </p:nvSpPr>
        <p:spPr>
          <a:xfrm>
            <a:off x="4738509" y="7276978"/>
            <a:ext cx="9291912" cy="330420"/>
          </a:xfrm>
          <a:prstGeom prst="rect">
            <a:avLst/>
          </a:prstGeom>
        </p:spPr>
        <p:txBody>
          <a:bodyPr lIns="0" tIns="0" rIns="0" bIns="0" rtlCol="0" anchor="t">
            <a:spAutoFit/>
          </a:bodyPr>
          <a:lstStyle/>
          <a:p>
            <a:pPr>
              <a:lnSpc>
                <a:spcPts val="2537"/>
              </a:lnSpc>
            </a:pPr>
            <a:r>
              <a:rPr lang="en-US" sz="2307">
                <a:solidFill>
                  <a:srgbClr val="000000"/>
                </a:solidFill>
                <a:latin typeface="DM Sans Bold"/>
              </a:rPr>
              <a:t>Many successful careers these days are ‘zig zag’, not straight line</a:t>
            </a:r>
          </a:p>
        </p:txBody>
      </p:sp>
      <p:sp>
        <p:nvSpPr>
          <p:cNvPr id="26" name="TextBox 26"/>
          <p:cNvSpPr txBox="1"/>
          <p:nvPr/>
        </p:nvSpPr>
        <p:spPr>
          <a:xfrm>
            <a:off x="3924928" y="2304731"/>
            <a:ext cx="9794101" cy="578687"/>
          </a:xfrm>
          <a:prstGeom prst="rect">
            <a:avLst/>
          </a:prstGeom>
        </p:spPr>
        <p:txBody>
          <a:bodyPr lIns="0" tIns="0" rIns="0" bIns="0" rtlCol="0" anchor="t">
            <a:spAutoFit/>
          </a:bodyPr>
          <a:lstStyle/>
          <a:p>
            <a:pPr algn="just">
              <a:lnSpc>
                <a:spcPts val="4485"/>
              </a:lnSpc>
            </a:pPr>
            <a:r>
              <a:rPr lang="en-US" sz="4077">
                <a:solidFill>
                  <a:srgbClr val="E76B4C"/>
                </a:solidFill>
                <a:latin typeface="Lato 1 Bold"/>
              </a:rPr>
              <a:t>SOME KEY THINGS FOR YOU TO KNOW</a:t>
            </a:r>
          </a:p>
        </p:txBody>
      </p:sp>
      <p:sp>
        <p:nvSpPr>
          <p:cNvPr id="27" name="TextBox 27"/>
          <p:cNvSpPr txBox="1"/>
          <p:nvPr/>
        </p:nvSpPr>
        <p:spPr>
          <a:xfrm>
            <a:off x="4738509" y="4561912"/>
            <a:ext cx="9291912" cy="330420"/>
          </a:xfrm>
          <a:prstGeom prst="rect">
            <a:avLst/>
          </a:prstGeom>
        </p:spPr>
        <p:txBody>
          <a:bodyPr lIns="0" tIns="0" rIns="0" bIns="0" rtlCol="0" anchor="t">
            <a:spAutoFit/>
          </a:bodyPr>
          <a:lstStyle/>
          <a:p>
            <a:pPr>
              <a:lnSpc>
                <a:spcPts val="2537"/>
              </a:lnSpc>
            </a:pPr>
            <a:r>
              <a:rPr lang="en-US" sz="2300">
                <a:solidFill>
                  <a:srgbClr val="000000"/>
                </a:solidFill>
                <a:latin typeface="DM Sans Bold"/>
              </a:rPr>
              <a:t>If you do have a good idea, it’s worth exploring it more</a:t>
            </a:r>
          </a:p>
        </p:txBody>
      </p:sp>
      <p:grpSp>
        <p:nvGrpSpPr>
          <p:cNvPr id="28" name="Group 28"/>
          <p:cNvGrpSpPr/>
          <p:nvPr/>
        </p:nvGrpSpPr>
        <p:grpSpPr>
          <a:xfrm>
            <a:off x="4168350" y="4625284"/>
            <a:ext cx="216825" cy="216825"/>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30" name="TextBox 30"/>
            <p:cNvSpPr txBox="1"/>
            <p:nvPr/>
          </p:nvSpPr>
          <p:spPr>
            <a:xfrm>
              <a:off x="76200" y="38100"/>
              <a:ext cx="660400" cy="698500"/>
            </a:xfrm>
            <a:prstGeom prst="rect">
              <a:avLst/>
            </a:prstGeom>
          </p:spPr>
          <p:txBody>
            <a:bodyPr lIns="33482" tIns="33482" rIns="33482" bIns="33482" rtlCol="0" anchor="ctr"/>
            <a:lstStyle/>
            <a:p>
              <a:pPr algn="ctr">
                <a:lnSpc>
                  <a:spcPts val="2659"/>
                </a:lnSpc>
              </a:pPr>
              <a:endParaRPr/>
            </a:p>
          </p:txBody>
        </p:sp>
      </p:grpSp>
      <p:grpSp>
        <p:nvGrpSpPr>
          <p:cNvPr id="34" name="Group 34"/>
          <p:cNvGrpSpPr/>
          <p:nvPr/>
        </p:nvGrpSpPr>
        <p:grpSpPr>
          <a:xfrm>
            <a:off x="419443" y="695508"/>
            <a:ext cx="11089785" cy="1247582"/>
            <a:chOff x="0" y="0"/>
            <a:chExt cx="2920766" cy="328581"/>
          </a:xfrm>
        </p:grpSpPr>
        <p:sp>
          <p:nvSpPr>
            <p:cNvPr id="35" name="Freeform 35"/>
            <p:cNvSpPr/>
            <p:nvPr/>
          </p:nvSpPr>
          <p:spPr>
            <a:xfrm>
              <a:off x="0" y="0"/>
              <a:ext cx="2920766" cy="328581"/>
            </a:xfrm>
            <a:custGeom>
              <a:avLst/>
              <a:gdLst/>
              <a:ahLst/>
              <a:cxnLst/>
              <a:rect l="l" t="t" r="r" b="b"/>
              <a:pathLst>
                <a:path w="2920766" h="328581">
                  <a:moveTo>
                    <a:pt x="0" y="0"/>
                  </a:moveTo>
                  <a:lnTo>
                    <a:pt x="2920766" y="0"/>
                  </a:lnTo>
                  <a:lnTo>
                    <a:pt x="2920766" y="328581"/>
                  </a:lnTo>
                  <a:lnTo>
                    <a:pt x="0" y="328581"/>
                  </a:lnTo>
                  <a:close/>
                </a:path>
              </a:pathLst>
            </a:custGeom>
            <a:solidFill>
              <a:srgbClr val="FBC900"/>
            </a:solidFill>
          </p:spPr>
          <p:txBody>
            <a:bodyPr/>
            <a:lstStyle/>
            <a:p>
              <a:endParaRPr lang="en-GB"/>
            </a:p>
          </p:txBody>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7" name="Group 37"/>
          <p:cNvGrpSpPr/>
          <p:nvPr/>
        </p:nvGrpSpPr>
        <p:grpSpPr>
          <a:xfrm>
            <a:off x="14046254" y="2956158"/>
            <a:ext cx="3855859" cy="3939512"/>
            <a:chOff x="0" y="0"/>
            <a:chExt cx="1015535" cy="1037567"/>
          </a:xfrm>
        </p:grpSpPr>
        <p:sp>
          <p:nvSpPr>
            <p:cNvPr id="38" name="Freeform 38"/>
            <p:cNvSpPr/>
            <p:nvPr/>
          </p:nvSpPr>
          <p:spPr>
            <a:xfrm>
              <a:off x="0" y="0"/>
              <a:ext cx="1015535" cy="1037567"/>
            </a:xfrm>
            <a:custGeom>
              <a:avLst/>
              <a:gdLst/>
              <a:ahLst/>
              <a:cxnLst/>
              <a:rect l="l" t="t" r="r" b="b"/>
              <a:pathLst>
                <a:path w="1015535" h="1037567">
                  <a:moveTo>
                    <a:pt x="0" y="0"/>
                  </a:moveTo>
                  <a:lnTo>
                    <a:pt x="1015535" y="0"/>
                  </a:lnTo>
                  <a:lnTo>
                    <a:pt x="1015535" y="1037567"/>
                  </a:lnTo>
                  <a:lnTo>
                    <a:pt x="0" y="1037567"/>
                  </a:lnTo>
                  <a:close/>
                </a:path>
              </a:pathLst>
            </a:custGeom>
            <a:solidFill>
              <a:srgbClr val="FBC900"/>
            </a:solidFill>
          </p:spPr>
          <p:txBody>
            <a:bodyPr/>
            <a:lstStyle/>
            <a:p>
              <a:endParaRPr lang="en-GB"/>
            </a:p>
          </p:txBody>
        </p:sp>
        <p:sp>
          <p:nvSpPr>
            <p:cNvPr id="39" name="TextBox 3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0" name="AutoShape 40"/>
          <p:cNvSpPr/>
          <p:nvPr/>
        </p:nvSpPr>
        <p:spPr>
          <a:xfrm flipH="1">
            <a:off x="12903849" y="4270581"/>
            <a:ext cx="1138469" cy="240351"/>
          </a:xfrm>
          <a:prstGeom prst="line">
            <a:avLst/>
          </a:prstGeom>
          <a:ln w="38100" cap="flat">
            <a:solidFill>
              <a:srgbClr val="FBC900"/>
            </a:solidFill>
            <a:prstDash val="solid"/>
            <a:headEnd type="none" w="sm" len="sm"/>
            <a:tailEnd type="triangle" w="lg" len="med"/>
          </a:ln>
        </p:spPr>
        <p:txBody>
          <a:bodyPr/>
          <a:lstStyle/>
          <a:p>
            <a:endParaRPr lang="en-GB"/>
          </a:p>
        </p:txBody>
      </p:sp>
      <p:grpSp>
        <p:nvGrpSpPr>
          <p:cNvPr id="41" name="Group 41"/>
          <p:cNvGrpSpPr/>
          <p:nvPr/>
        </p:nvGrpSpPr>
        <p:grpSpPr>
          <a:xfrm>
            <a:off x="419443" y="4056936"/>
            <a:ext cx="3423228" cy="3939512"/>
            <a:chOff x="0" y="0"/>
            <a:chExt cx="901591" cy="1037567"/>
          </a:xfrm>
        </p:grpSpPr>
        <p:sp>
          <p:nvSpPr>
            <p:cNvPr id="42" name="Freeform 42"/>
            <p:cNvSpPr/>
            <p:nvPr/>
          </p:nvSpPr>
          <p:spPr>
            <a:xfrm>
              <a:off x="0" y="0"/>
              <a:ext cx="901591" cy="1037567"/>
            </a:xfrm>
            <a:custGeom>
              <a:avLst/>
              <a:gdLst/>
              <a:ahLst/>
              <a:cxnLst/>
              <a:rect l="l" t="t" r="r" b="b"/>
              <a:pathLst>
                <a:path w="901591" h="1037567">
                  <a:moveTo>
                    <a:pt x="0" y="0"/>
                  </a:moveTo>
                  <a:lnTo>
                    <a:pt x="901591" y="0"/>
                  </a:lnTo>
                  <a:lnTo>
                    <a:pt x="901591" y="1037567"/>
                  </a:lnTo>
                  <a:lnTo>
                    <a:pt x="0" y="1037567"/>
                  </a:lnTo>
                  <a:close/>
                </a:path>
              </a:pathLst>
            </a:custGeom>
            <a:solidFill>
              <a:srgbClr val="FBC900"/>
            </a:solidFill>
          </p:spPr>
          <p:txBody>
            <a:bodyPr/>
            <a:lstStyle/>
            <a:p>
              <a:endParaRPr lang="en-GB"/>
            </a:p>
          </p:txBody>
        </p:sp>
        <p:sp>
          <p:nvSpPr>
            <p:cNvPr id="43" name="TextBox 4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4" name="AutoShape 44"/>
          <p:cNvSpPr/>
          <p:nvPr/>
        </p:nvSpPr>
        <p:spPr>
          <a:xfrm flipV="1">
            <a:off x="3837382" y="6706314"/>
            <a:ext cx="1020938" cy="72105"/>
          </a:xfrm>
          <a:prstGeom prst="line">
            <a:avLst/>
          </a:prstGeom>
          <a:ln w="38100" cap="flat">
            <a:solidFill>
              <a:srgbClr val="FBC900"/>
            </a:solidFill>
            <a:prstDash val="solid"/>
            <a:headEnd type="none" w="sm" len="sm"/>
            <a:tailEnd type="triangle" w="lg" len="med"/>
          </a:ln>
        </p:spPr>
        <p:txBody>
          <a:bodyPr/>
          <a:lstStyle/>
          <a:p>
            <a:endParaRPr lang="en-GB"/>
          </a:p>
        </p:txBody>
      </p:sp>
      <p:grpSp>
        <p:nvGrpSpPr>
          <p:cNvPr id="45" name="Group 45"/>
          <p:cNvGrpSpPr/>
          <p:nvPr/>
        </p:nvGrpSpPr>
        <p:grpSpPr>
          <a:xfrm>
            <a:off x="5149371" y="8306671"/>
            <a:ext cx="11503981" cy="930798"/>
            <a:chOff x="0" y="0"/>
            <a:chExt cx="3029855" cy="245148"/>
          </a:xfrm>
        </p:grpSpPr>
        <p:sp>
          <p:nvSpPr>
            <p:cNvPr id="46" name="Freeform 46"/>
            <p:cNvSpPr/>
            <p:nvPr/>
          </p:nvSpPr>
          <p:spPr>
            <a:xfrm>
              <a:off x="0" y="0"/>
              <a:ext cx="3029855" cy="245148"/>
            </a:xfrm>
            <a:custGeom>
              <a:avLst/>
              <a:gdLst/>
              <a:ahLst/>
              <a:cxnLst/>
              <a:rect l="l" t="t" r="r" b="b"/>
              <a:pathLst>
                <a:path w="3029855" h="245148">
                  <a:moveTo>
                    <a:pt x="0" y="0"/>
                  </a:moveTo>
                  <a:lnTo>
                    <a:pt x="3029855" y="0"/>
                  </a:lnTo>
                  <a:lnTo>
                    <a:pt x="3029855" y="245148"/>
                  </a:lnTo>
                  <a:lnTo>
                    <a:pt x="0" y="245148"/>
                  </a:lnTo>
                  <a:close/>
                </a:path>
              </a:pathLst>
            </a:custGeom>
            <a:solidFill>
              <a:srgbClr val="FBC900"/>
            </a:solidFill>
          </p:spPr>
          <p:txBody>
            <a:bodyPr/>
            <a:lstStyle/>
            <a:p>
              <a:endParaRPr lang="en-GB"/>
            </a:p>
          </p:txBody>
        </p:sp>
        <p:sp>
          <p:nvSpPr>
            <p:cNvPr id="47" name="TextBox 4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8" name="TextBox 48"/>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
        <p:nvSpPr>
          <p:cNvPr id="49" name="TextBox 49"/>
          <p:cNvSpPr txBox="1"/>
          <p:nvPr/>
        </p:nvSpPr>
        <p:spPr>
          <a:xfrm>
            <a:off x="591109" y="801012"/>
            <a:ext cx="10779480" cy="1002710"/>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Bold"/>
              </a:rPr>
              <a:t>Suggestion:</a:t>
            </a:r>
            <a:r>
              <a:rPr lang="en-US" sz="1850">
                <a:solidFill>
                  <a:srgbClr val="000000"/>
                </a:solidFill>
                <a:latin typeface="Lato 1"/>
              </a:rPr>
              <a:t> run through the points, and ask students for their thoughts and experiences, perhaps in reference to parents/other adults they know who are in work.  It may be that there isn’t much discussion – that’s okay, but it’s important for young people to hear all of these things.</a:t>
            </a:r>
          </a:p>
        </p:txBody>
      </p:sp>
      <p:sp>
        <p:nvSpPr>
          <p:cNvPr id="50" name="TextBox 50"/>
          <p:cNvSpPr txBox="1"/>
          <p:nvPr/>
        </p:nvSpPr>
        <p:spPr>
          <a:xfrm>
            <a:off x="14248209" y="3075153"/>
            <a:ext cx="3471844" cy="3656965"/>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Lato 1"/>
              </a:rPr>
              <a:t>Students may (think they) have a good idea of what they want to do.  They should be encouraged to think this through as much as those who are uncertain: they may have not fully thought through their choice.  Even if they do not change their mind, this exercise will help prepare them for the likely ups and downs as their choice plays out.</a:t>
            </a:r>
          </a:p>
        </p:txBody>
      </p:sp>
      <p:sp>
        <p:nvSpPr>
          <p:cNvPr id="51" name="TextBox 51"/>
          <p:cNvSpPr txBox="1"/>
          <p:nvPr/>
        </p:nvSpPr>
        <p:spPr>
          <a:xfrm>
            <a:off x="614924" y="4179160"/>
            <a:ext cx="3133596" cy="3656965"/>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Lato 1"/>
              </a:rPr>
              <a:t>Students often think that they ‘have’ to decide now what they will do (as long as they get the GCSEs/A Levels/degree/other qualification).  It is important to balance this fear out with the reality that there is no moment after which everything is sorted or a disaster – life isn’t like that!</a:t>
            </a:r>
          </a:p>
        </p:txBody>
      </p:sp>
      <p:sp>
        <p:nvSpPr>
          <p:cNvPr id="52" name="AutoShape 52"/>
          <p:cNvSpPr/>
          <p:nvPr/>
        </p:nvSpPr>
        <p:spPr>
          <a:xfrm flipH="1" flipV="1">
            <a:off x="9035171" y="7907987"/>
            <a:ext cx="108829" cy="384561"/>
          </a:xfrm>
          <a:prstGeom prst="line">
            <a:avLst/>
          </a:prstGeom>
          <a:ln w="38100" cap="flat">
            <a:solidFill>
              <a:srgbClr val="FBC900"/>
            </a:solidFill>
            <a:prstDash val="solid"/>
            <a:headEnd type="none" w="sm" len="sm"/>
            <a:tailEnd type="triangle" w="lg" len="med"/>
          </a:ln>
        </p:spPr>
        <p:txBody>
          <a:bodyPr/>
          <a:lstStyle/>
          <a:p>
            <a:endParaRPr lang="en-GB"/>
          </a:p>
        </p:txBody>
      </p:sp>
      <p:sp>
        <p:nvSpPr>
          <p:cNvPr id="53" name="TextBox 53"/>
          <p:cNvSpPr txBox="1"/>
          <p:nvPr/>
        </p:nvSpPr>
        <p:spPr>
          <a:xfrm>
            <a:off x="5384122" y="8386512"/>
            <a:ext cx="11269230" cy="656462"/>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a:rPr>
              <a:t>Whatever career they start with, it may well not be the same for their second job and almost certainly not their final job. Jobs for life are rare these days.</a:t>
            </a:r>
            <a:endParaRPr lang="en-US" sz="1850">
              <a:solidFill>
                <a:srgbClr val="000000"/>
              </a:solidFill>
              <a:latin typeface="Lato 1"/>
              <a:ea typeface="Lato 1"/>
              <a:cs typeface="Lato 1"/>
            </a:endParaRPr>
          </a:p>
        </p:txBody>
      </p:sp>
      <p:sp>
        <p:nvSpPr>
          <p:cNvPr id="54" name="TextBox 54"/>
          <p:cNvSpPr txBox="1"/>
          <p:nvPr/>
        </p:nvSpPr>
        <p:spPr>
          <a:xfrm>
            <a:off x="13291525" y="835329"/>
            <a:ext cx="4647752" cy="332592"/>
          </a:xfrm>
          <a:prstGeom prst="rect">
            <a:avLst/>
          </a:prstGeom>
        </p:spPr>
        <p:txBody>
          <a:bodyPr lIns="0" tIns="0" rIns="0" bIns="0" rtlCol="0" anchor="t">
            <a:spAutoFit/>
          </a:bodyPr>
          <a:lstStyle/>
          <a:p>
            <a:pPr algn="ctr">
              <a:lnSpc>
                <a:spcPts val="2799"/>
              </a:lnSpc>
              <a:spcBef>
                <a:spcPct val="0"/>
              </a:spcBef>
            </a:pPr>
            <a:r>
              <a:rPr lang="en-US" sz="1950">
                <a:solidFill>
                  <a:srgbClr val="000000"/>
                </a:solidFill>
                <a:latin typeface="Lato 1 Bold"/>
              </a:rPr>
              <a:t>SUGGESTED TIME: 3-4 MINUTES</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rot="-5400000">
            <a:off x="10708544" y="4320180"/>
            <a:ext cx="4242226" cy="4242226"/>
          </a:xfrm>
          <a:custGeom>
            <a:avLst/>
            <a:gdLst/>
            <a:ahLst/>
            <a:cxnLst/>
            <a:rect l="l" t="t" r="r" b="b"/>
            <a:pathLst>
              <a:path w="4242226" h="4242226">
                <a:moveTo>
                  <a:pt x="0" y="0"/>
                </a:moveTo>
                <a:lnTo>
                  <a:pt x="4242226" y="0"/>
                </a:lnTo>
                <a:lnTo>
                  <a:pt x="4242226" y="4242227"/>
                </a:lnTo>
                <a:lnTo>
                  <a:pt x="0" y="42422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3337230" y="1724593"/>
            <a:ext cx="11613539" cy="6837813"/>
            <a:chOff x="0" y="0"/>
            <a:chExt cx="3536009" cy="2081929"/>
          </a:xfrm>
        </p:grpSpPr>
        <p:sp>
          <p:nvSpPr>
            <p:cNvPr id="4" name="Freeform 4"/>
            <p:cNvSpPr/>
            <p:nvPr/>
          </p:nvSpPr>
          <p:spPr>
            <a:xfrm>
              <a:off x="0" y="0"/>
              <a:ext cx="3536009" cy="2081929"/>
            </a:xfrm>
            <a:custGeom>
              <a:avLst/>
              <a:gdLst/>
              <a:ahLst/>
              <a:cxnLst/>
              <a:rect l="l" t="t" r="r" b="b"/>
              <a:pathLst>
                <a:path w="3536009" h="2081929">
                  <a:moveTo>
                    <a:pt x="0" y="0"/>
                  </a:moveTo>
                  <a:lnTo>
                    <a:pt x="3536009" y="0"/>
                  </a:lnTo>
                  <a:lnTo>
                    <a:pt x="3536009" y="2081929"/>
                  </a:lnTo>
                  <a:lnTo>
                    <a:pt x="0" y="2081929"/>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793374" y="2396014"/>
            <a:ext cx="9531003" cy="609234"/>
          </a:xfrm>
          <a:prstGeom prst="rect">
            <a:avLst/>
          </a:prstGeom>
        </p:spPr>
        <p:txBody>
          <a:bodyPr lIns="0" tIns="0" rIns="0" bIns="0" rtlCol="0" anchor="t">
            <a:spAutoFit/>
          </a:bodyPr>
          <a:lstStyle/>
          <a:p>
            <a:pPr algn="just">
              <a:lnSpc>
                <a:spcPts val="4707"/>
              </a:lnSpc>
            </a:pPr>
            <a:r>
              <a:rPr lang="en-US" sz="4279">
                <a:solidFill>
                  <a:srgbClr val="E76B4C"/>
                </a:solidFill>
                <a:latin typeface="Lato 1 Bold"/>
              </a:rPr>
              <a:t>THE VERY INTERESTING YOU</a:t>
            </a:r>
          </a:p>
        </p:txBody>
      </p:sp>
      <p:sp>
        <p:nvSpPr>
          <p:cNvPr id="7" name="TextBox 7"/>
          <p:cNvSpPr txBox="1"/>
          <p:nvPr/>
        </p:nvSpPr>
        <p:spPr>
          <a:xfrm>
            <a:off x="5033817" y="4513613"/>
            <a:ext cx="7628445" cy="338203"/>
          </a:xfrm>
          <a:prstGeom prst="rect">
            <a:avLst/>
          </a:prstGeom>
        </p:spPr>
        <p:txBody>
          <a:bodyPr lIns="0" tIns="0" rIns="0" bIns="0" rtlCol="0" anchor="t">
            <a:spAutoFit/>
          </a:bodyPr>
          <a:lstStyle/>
          <a:p>
            <a:pPr>
              <a:lnSpc>
                <a:spcPts val="2663"/>
              </a:lnSpc>
            </a:pPr>
            <a:r>
              <a:rPr lang="en-US" sz="2421">
                <a:solidFill>
                  <a:srgbClr val="000000"/>
                </a:solidFill>
                <a:latin typeface="DM Sans Bold"/>
              </a:rPr>
              <a:t>Your aspirations in life</a:t>
            </a:r>
          </a:p>
        </p:txBody>
      </p:sp>
      <p:sp>
        <p:nvSpPr>
          <p:cNvPr id="8" name="TextBox 8"/>
          <p:cNvSpPr txBox="1"/>
          <p:nvPr/>
        </p:nvSpPr>
        <p:spPr>
          <a:xfrm>
            <a:off x="4402779" y="4358801"/>
            <a:ext cx="476318" cy="676403"/>
          </a:xfrm>
          <a:prstGeom prst="rect">
            <a:avLst/>
          </a:prstGeom>
        </p:spPr>
        <p:txBody>
          <a:bodyPr lIns="0" tIns="0" rIns="0" bIns="0" rtlCol="0" anchor="t">
            <a:spAutoFit/>
          </a:bodyPr>
          <a:lstStyle/>
          <a:p>
            <a:pPr>
              <a:lnSpc>
                <a:spcPts val="5326"/>
              </a:lnSpc>
            </a:pPr>
            <a:r>
              <a:rPr lang="en-US" sz="4842">
                <a:solidFill>
                  <a:srgbClr val="E76B4C"/>
                </a:solidFill>
                <a:latin typeface="DM Sans Bold"/>
              </a:rPr>
              <a:t>1</a:t>
            </a:r>
          </a:p>
        </p:txBody>
      </p:sp>
      <p:sp>
        <p:nvSpPr>
          <p:cNvPr id="9" name="TextBox 9"/>
          <p:cNvSpPr txBox="1"/>
          <p:nvPr/>
        </p:nvSpPr>
        <p:spPr>
          <a:xfrm>
            <a:off x="5086527" y="5456652"/>
            <a:ext cx="7628445" cy="338203"/>
          </a:xfrm>
          <a:prstGeom prst="rect">
            <a:avLst/>
          </a:prstGeom>
        </p:spPr>
        <p:txBody>
          <a:bodyPr lIns="0" tIns="0" rIns="0" bIns="0" rtlCol="0" anchor="t">
            <a:spAutoFit/>
          </a:bodyPr>
          <a:lstStyle/>
          <a:p>
            <a:pPr>
              <a:lnSpc>
                <a:spcPts val="2663"/>
              </a:lnSpc>
            </a:pPr>
            <a:r>
              <a:rPr lang="en-US" sz="2421">
                <a:solidFill>
                  <a:srgbClr val="000000"/>
                </a:solidFill>
                <a:latin typeface="DM Sans Bold"/>
              </a:rPr>
              <a:t>What you enjoy doing</a:t>
            </a:r>
          </a:p>
        </p:txBody>
      </p:sp>
      <p:sp>
        <p:nvSpPr>
          <p:cNvPr id="10" name="TextBox 10"/>
          <p:cNvSpPr txBox="1"/>
          <p:nvPr/>
        </p:nvSpPr>
        <p:spPr>
          <a:xfrm>
            <a:off x="4402779" y="5301840"/>
            <a:ext cx="476318" cy="676403"/>
          </a:xfrm>
          <a:prstGeom prst="rect">
            <a:avLst/>
          </a:prstGeom>
        </p:spPr>
        <p:txBody>
          <a:bodyPr lIns="0" tIns="0" rIns="0" bIns="0" rtlCol="0" anchor="t">
            <a:spAutoFit/>
          </a:bodyPr>
          <a:lstStyle/>
          <a:p>
            <a:pPr>
              <a:lnSpc>
                <a:spcPts val="5326"/>
              </a:lnSpc>
            </a:pPr>
            <a:r>
              <a:rPr lang="en-US" sz="4842">
                <a:solidFill>
                  <a:srgbClr val="E76B4C"/>
                </a:solidFill>
                <a:latin typeface="DM Sans Bold"/>
              </a:rPr>
              <a:t>2</a:t>
            </a:r>
          </a:p>
        </p:txBody>
      </p:sp>
      <p:sp>
        <p:nvSpPr>
          <p:cNvPr id="11" name="TextBox 11"/>
          <p:cNvSpPr txBox="1"/>
          <p:nvPr/>
        </p:nvSpPr>
        <p:spPr>
          <a:xfrm>
            <a:off x="5086527" y="6367845"/>
            <a:ext cx="7628445" cy="347596"/>
          </a:xfrm>
          <a:prstGeom prst="rect">
            <a:avLst/>
          </a:prstGeom>
        </p:spPr>
        <p:txBody>
          <a:bodyPr lIns="0" tIns="0" rIns="0" bIns="0" rtlCol="0" anchor="t">
            <a:spAutoFit/>
          </a:bodyPr>
          <a:lstStyle/>
          <a:p>
            <a:pPr>
              <a:lnSpc>
                <a:spcPts val="2663"/>
              </a:lnSpc>
            </a:pPr>
            <a:r>
              <a:rPr lang="en-US" sz="2400">
                <a:solidFill>
                  <a:srgbClr val="000000"/>
                </a:solidFill>
                <a:latin typeface="DM Sans Bold"/>
              </a:rPr>
              <a:t>Your strengths and weaknesses</a:t>
            </a:r>
          </a:p>
        </p:txBody>
      </p:sp>
      <p:sp>
        <p:nvSpPr>
          <p:cNvPr id="12" name="TextBox 12"/>
          <p:cNvSpPr txBox="1"/>
          <p:nvPr/>
        </p:nvSpPr>
        <p:spPr>
          <a:xfrm>
            <a:off x="4402779" y="6244879"/>
            <a:ext cx="476318" cy="676403"/>
          </a:xfrm>
          <a:prstGeom prst="rect">
            <a:avLst/>
          </a:prstGeom>
        </p:spPr>
        <p:txBody>
          <a:bodyPr lIns="0" tIns="0" rIns="0" bIns="0" rtlCol="0" anchor="t">
            <a:spAutoFit/>
          </a:bodyPr>
          <a:lstStyle/>
          <a:p>
            <a:pPr>
              <a:lnSpc>
                <a:spcPts val="5326"/>
              </a:lnSpc>
            </a:pPr>
            <a:r>
              <a:rPr lang="en-US" sz="4842">
                <a:solidFill>
                  <a:srgbClr val="E76B4C"/>
                </a:solidFill>
                <a:latin typeface="DM Sans Bold"/>
              </a:rPr>
              <a:t>3</a:t>
            </a:r>
          </a:p>
        </p:txBody>
      </p:sp>
      <p:sp>
        <p:nvSpPr>
          <p:cNvPr id="13" name="TextBox 13"/>
          <p:cNvSpPr txBox="1"/>
          <p:nvPr/>
        </p:nvSpPr>
        <p:spPr>
          <a:xfrm>
            <a:off x="3793374" y="3264429"/>
            <a:ext cx="10774615" cy="674225"/>
          </a:xfrm>
          <a:prstGeom prst="rect">
            <a:avLst/>
          </a:prstGeom>
        </p:spPr>
        <p:txBody>
          <a:bodyPr lIns="0" tIns="0" rIns="0" bIns="0" rtlCol="0" anchor="t">
            <a:spAutoFit/>
          </a:bodyPr>
          <a:lstStyle/>
          <a:p>
            <a:pPr>
              <a:lnSpc>
                <a:spcPts val="2663"/>
              </a:lnSpc>
              <a:spcBef>
                <a:spcPct val="0"/>
              </a:spcBef>
            </a:pPr>
            <a:r>
              <a:rPr lang="en-US" sz="2421">
                <a:solidFill>
                  <a:srgbClr val="000000"/>
                </a:solidFill>
                <a:latin typeface="DM Sans Bold"/>
              </a:rPr>
              <a:t>THERE ARE THREE THINGS YOU SHOULD THINK ABOUT (AND KEEP THINKING ABOUT – THE DISCOVERY JOURNEY NEVER ENDS!)</a:t>
            </a:r>
          </a:p>
        </p:txBody>
      </p:sp>
      <p:sp>
        <p:nvSpPr>
          <p:cNvPr id="14" name="TextBox 14"/>
          <p:cNvSpPr txBox="1"/>
          <p:nvPr/>
        </p:nvSpPr>
        <p:spPr>
          <a:xfrm>
            <a:off x="3793374" y="7312854"/>
            <a:ext cx="4574732" cy="338199"/>
          </a:xfrm>
          <a:prstGeom prst="rect">
            <a:avLst/>
          </a:prstGeom>
        </p:spPr>
        <p:txBody>
          <a:bodyPr lIns="0" tIns="0" rIns="0" bIns="0" rtlCol="0" anchor="t">
            <a:spAutoFit/>
          </a:bodyPr>
          <a:lstStyle/>
          <a:p>
            <a:pPr algn="ctr">
              <a:lnSpc>
                <a:spcPts val="2663"/>
              </a:lnSpc>
              <a:spcBef>
                <a:spcPct val="0"/>
              </a:spcBef>
            </a:pPr>
            <a:r>
              <a:rPr lang="en-US" sz="2421">
                <a:solidFill>
                  <a:srgbClr val="000000"/>
                </a:solidFill>
                <a:latin typeface="DM Sans Bold"/>
              </a:rPr>
              <a:t>LET’S LOOK AT EACH IN TURN...</a:t>
            </a:r>
          </a:p>
        </p:txBody>
      </p:sp>
      <p:grpSp>
        <p:nvGrpSpPr>
          <p:cNvPr id="15" name="Group 15"/>
          <p:cNvGrpSpPr/>
          <p:nvPr/>
        </p:nvGrpSpPr>
        <p:grpSpPr>
          <a:xfrm>
            <a:off x="13328689" y="503327"/>
            <a:ext cx="4573424" cy="1041830"/>
            <a:chOff x="0" y="0"/>
            <a:chExt cx="686161" cy="156308"/>
          </a:xfrm>
        </p:grpSpPr>
        <p:sp>
          <p:nvSpPr>
            <p:cNvPr id="16" name="Freeform 16"/>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txBody>
            <a:bodyPr/>
            <a:lstStyle/>
            <a:p>
              <a:endParaRPr lang="en-GB"/>
            </a:p>
          </p:txBody>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8" name="Group 18"/>
          <p:cNvGrpSpPr/>
          <p:nvPr/>
        </p:nvGrpSpPr>
        <p:grpSpPr>
          <a:xfrm>
            <a:off x="12884799" y="274118"/>
            <a:ext cx="785630" cy="785630"/>
            <a:chOff x="0" y="0"/>
            <a:chExt cx="1047507" cy="1047507"/>
          </a:xfrm>
        </p:grpSpPr>
        <p:grpSp>
          <p:nvGrpSpPr>
            <p:cNvPr id="19" name="Group 19"/>
            <p:cNvGrpSpPr/>
            <p:nvPr/>
          </p:nvGrpSpPr>
          <p:grpSpPr>
            <a:xfrm>
              <a:off x="0" y="0"/>
              <a:ext cx="1047507" cy="10475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21" name="TextBox 21"/>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2" name="Freeform 22"/>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23" name="Group 23"/>
          <p:cNvGrpSpPr/>
          <p:nvPr/>
        </p:nvGrpSpPr>
        <p:grpSpPr>
          <a:xfrm>
            <a:off x="419443" y="695508"/>
            <a:ext cx="11089785" cy="1300456"/>
            <a:chOff x="0" y="0"/>
            <a:chExt cx="2920766" cy="342507"/>
          </a:xfrm>
        </p:grpSpPr>
        <p:sp>
          <p:nvSpPr>
            <p:cNvPr id="24" name="Freeform 24"/>
            <p:cNvSpPr/>
            <p:nvPr/>
          </p:nvSpPr>
          <p:spPr>
            <a:xfrm>
              <a:off x="0" y="0"/>
              <a:ext cx="2920766" cy="342507"/>
            </a:xfrm>
            <a:custGeom>
              <a:avLst/>
              <a:gdLst/>
              <a:ahLst/>
              <a:cxnLst/>
              <a:rect l="l" t="t" r="r" b="b"/>
              <a:pathLst>
                <a:path w="2920766" h="342507">
                  <a:moveTo>
                    <a:pt x="0" y="0"/>
                  </a:moveTo>
                  <a:lnTo>
                    <a:pt x="2920766" y="0"/>
                  </a:lnTo>
                  <a:lnTo>
                    <a:pt x="2920766" y="342507"/>
                  </a:lnTo>
                  <a:lnTo>
                    <a:pt x="0" y="342507"/>
                  </a:lnTo>
                  <a:close/>
                </a:path>
              </a:pathLst>
            </a:custGeom>
            <a:solidFill>
              <a:srgbClr val="FBC900"/>
            </a:solidFill>
          </p:spPr>
          <p:txBody>
            <a:bodyPr/>
            <a:lstStyle/>
            <a:p>
              <a:endParaRPr lang="en-GB"/>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591109" y="801012"/>
            <a:ext cx="10779480" cy="1002710"/>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Bold"/>
              </a:rPr>
              <a:t>Suggestion:</a:t>
            </a:r>
            <a:r>
              <a:rPr lang="en-US" sz="1850">
                <a:solidFill>
                  <a:srgbClr val="000000"/>
                </a:solidFill>
                <a:latin typeface="Lato 1"/>
              </a:rPr>
              <a:t> run through these, </a:t>
            </a:r>
            <a:r>
              <a:rPr lang="en-US" sz="1850" err="1">
                <a:solidFill>
                  <a:srgbClr val="000000"/>
                </a:solidFill>
                <a:latin typeface="Lato 1"/>
              </a:rPr>
              <a:t>emphasising</a:t>
            </a:r>
            <a:r>
              <a:rPr lang="en-US" sz="1850">
                <a:solidFill>
                  <a:srgbClr val="000000"/>
                </a:solidFill>
                <a:latin typeface="Lato 1"/>
              </a:rPr>
              <a:t> the importance to their career choices of their aspirations and what they enjoy, i.e. what they want, rather than starting with their guesses of what an employer might want (which will be less helpful than figuring out themselves).</a:t>
            </a:r>
          </a:p>
        </p:txBody>
      </p:sp>
      <p:grpSp>
        <p:nvGrpSpPr>
          <p:cNvPr id="27" name="Group 27"/>
          <p:cNvGrpSpPr/>
          <p:nvPr/>
        </p:nvGrpSpPr>
        <p:grpSpPr>
          <a:xfrm>
            <a:off x="10749547" y="4128551"/>
            <a:ext cx="7152566" cy="4216376"/>
            <a:chOff x="0" y="0"/>
            <a:chExt cx="1883803" cy="1110486"/>
          </a:xfrm>
        </p:grpSpPr>
        <p:sp>
          <p:nvSpPr>
            <p:cNvPr id="28" name="Freeform 28"/>
            <p:cNvSpPr/>
            <p:nvPr/>
          </p:nvSpPr>
          <p:spPr>
            <a:xfrm>
              <a:off x="0" y="0"/>
              <a:ext cx="1883803" cy="1110486"/>
            </a:xfrm>
            <a:custGeom>
              <a:avLst/>
              <a:gdLst/>
              <a:ahLst/>
              <a:cxnLst/>
              <a:rect l="l" t="t" r="r" b="b"/>
              <a:pathLst>
                <a:path w="1883803" h="1110486">
                  <a:moveTo>
                    <a:pt x="0" y="0"/>
                  </a:moveTo>
                  <a:lnTo>
                    <a:pt x="1883803" y="0"/>
                  </a:lnTo>
                  <a:lnTo>
                    <a:pt x="1883803" y="1110486"/>
                  </a:lnTo>
                  <a:lnTo>
                    <a:pt x="0" y="1110486"/>
                  </a:lnTo>
                  <a:close/>
                </a:path>
              </a:pathLst>
            </a:custGeom>
            <a:solidFill>
              <a:srgbClr val="FBC900"/>
            </a:solidFill>
          </p:spPr>
          <p:txBody>
            <a:bodyPr/>
            <a:lstStyle/>
            <a:p>
              <a:endParaRPr lang="en-GB"/>
            </a:p>
          </p:txBody>
        </p:sp>
        <p:sp>
          <p:nvSpPr>
            <p:cNvPr id="29" name="TextBox 2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11087153" y="4284112"/>
            <a:ext cx="6556885" cy="3774046"/>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a:rPr>
              <a:t>The first two are the most important.</a:t>
            </a:r>
          </a:p>
          <a:p>
            <a:pPr>
              <a:lnSpc>
                <a:spcPts val="2659"/>
              </a:lnSpc>
              <a:spcBef>
                <a:spcPct val="0"/>
              </a:spcBef>
            </a:pPr>
            <a:endParaRPr lang="en-US" sz="1899">
              <a:solidFill>
                <a:srgbClr val="000000"/>
              </a:solidFill>
              <a:latin typeface="Lato 1"/>
            </a:endParaRPr>
          </a:p>
          <a:p>
            <a:pPr>
              <a:lnSpc>
                <a:spcPts val="2659"/>
              </a:lnSpc>
              <a:spcBef>
                <a:spcPct val="0"/>
              </a:spcBef>
            </a:pPr>
            <a:r>
              <a:rPr lang="en-US" sz="1850">
                <a:solidFill>
                  <a:srgbClr val="000000"/>
                </a:solidFill>
                <a:latin typeface="Lato 1"/>
              </a:rPr>
              <a:t>While strengths and weaknesses are often seen as important, my strong view is that a growth mindset means that these do not matter in the medium term – if a student wants to do something enough, they can (normally) overcome any obstacles to be capable of supporting a career despite any weaknesses they begin with.</a:t>
            </a:r>
            <a:endParaRPr lang="en-US" sz="1850">
              <a:solidFill>
                <a:srgbClr val="000000"/>
              </a:solidFill>
              <a:latin typeface="Lato 1"/>
              <a:ea typeface="Lato 1"/>
              <a:cs typeface="Lato 1"/>
            </a:endParaRPr>
          </a:p>
          <a:p>
            <a:pPr>
              <a:lnSpc>
                <a:spcPts val="2659"/>
              </a:lnSpc>
              <a:spcBef>
                <a:spcPct val="0"/>
              </a:spcBef>
            </a:pPr>
            <a:endParaRPr lang="en-US" sz="1899">
              <a:solidFill>
                <a:srgbClr val="000000"/>
              </a:solidFill>
              <a:latin typeface="Lato 1"/>
            </a:endParaRPr>
          </a:p>
          <a:p>
            <a:pPr>
              <a:lnSpc>
                <a:spcPts val="2659"/>
              </a:lnSpc>
              <a:spcBef>
                <a:spcPct val="0"/>
              </a:spcBef>
            </a:pPr>
            <a:r>
              <a:rPr lang="en-US" sz="1850">
                <a:solidFill>
                  <a:srgbClr val="000000"/>
                </a:solidFill>
                <a:latin typeface="Lato 1 Bold"/>
              </a:rPr>
              <a:t>Chapter 5.4 of </a:t>
            </a:r>
            <a:r>
              <a:rPr lang="en-US" sz="1850" i="1">
                <a:solidFill>
                  <a:srgbClr val="000000"/>
                </a:solidFill>
                <a:latin typeface="Lato 1 Bold"/>
              </a:rPr>
              <a:t>Understanding Apprenticeships: A Student’s Guid</a:t>
            </a:r>
            <a:r>
              <a:rPr lang="en-US" sz="1850">
                <a:solidFill>
                  <a:srgbClr val="000000"/>
                </a:solidFill>
                <a:latin typeface="Lato 1 Bold"/>
              </a:rPr>
              <a:t>e</a:t>
            </a:r>
            <a:r>
              <a:rPr lang="en-US" sz="1850">
                <a:solidFill>
                  <a:srgbClr val="000000"/>
                </a:solidFill>
                <a:latin typeface="Lato 1"/>
              </a:rPr>
              <a:t> contains more information on this process.</a:t>
            </a:r>
            <a:endParaRPr lang="en-US" sz="1850">
              <a:solidFill>
                <a:srgbClr val="000000"/>
              </a:solidFill>
              <a:latin typeface="Lato 1"/>
              <a:ea typeface="Lato 1"/>
              <a:cs typeface="Lato 1"/>
            </a:endParaRPr>
          </a:p>
        </p:txBody>
      </p:sp>
      <p:sp>
        <p:nvSpPr>
          <p:cNvPr id="31" name="AutoShape 31"/>
          <p:cNvSpPr/>
          <p:nvPr/>
        </p:nvSpPr>
        <p:spPr>
          <a:xfrm flipH="1" flipV="1">
            <a:off x="8717844" y="5143500"/>
            <a:ext cx="2027768" cy="18639"/>
          </a:xfrm>
          <a:prstGeom prst="line">
            <a:avLst/>
          </a:prstGeom>
          <a:ln w="38100" cap="flat">
            <a:solidFill>
              <a:srgbClr val="FBC900"/>
            </a:solidFill>
            <a:prstDash val="solid"/>
            <a:headEnd type="none" w="sm" len="sm"/>
            <a:tailEnd type="triangle" w="lg" len="med"/>
          </a:ln>
        </p:spPr>
        <p:txBody>
          <a:bodyPr/>
          <a:lstStyle/>
          <a:p>
            <a:endParaRPr lang="en-GB"/>
          </a:p>
        </p:txBody>
      </p:sp>
      <p:sp>
        <p:nvSpPr>
          <p:cNvPr id="32" name="TextBox 32"/>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
        <p:nvSpPr>
          <p:cNvPr id="33" name="TextBox 33"/>
          <p:cNvSpPr txBox="1"/>
          <p:nvPr/>
        </p:nvSpPr>
        <p:spPr>
          <a:xfrm>
            <a:off x="13315714" y="831532"/>
            <a:ext cx="4573424" cy="339725"/>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Lato 1 Bold"/>
              </a:rPr>
              <a:t>SUGGESTED TIME: 4-5 MINUTES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5857" y="1639569"/>
            <a:ext cx="8829350" cy="1763996"/>
            <a:chOff x="0" y="0"/>
            <a:chExt cx="11772466" cy="2351995"/>
          </a:xfrm>
        </p:grpSpPr>
        <p:grpSp>
          <p:nvGrpSpPr>
            <p:cNvPr id="3" name="Group 3"/>
            <p:cNvGrpSpPr/>
            <p:nvPr/>
          </p:nvGrpSpPr>
          <p:grpSpPr>
            <a:xfrm>
              <a:off x="0" y="0"/>
              <a:ext cx="2351995" cy="235199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900"/>
              </a:solidFill>
            </p:spPr>
            <p:txBody>
              <a:bodyPr/>
              <a:lstStyle/>
              <a:p>
                <a:endParaRPr lang="en-GB"/>
              </a:p>
            </p:txBody>
          </p:sp>
          <p:sp>
            <p:nvSpPr>
              <p:cNvPr id="5" name="TextBox 5"/>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6" name="Freeform 6"/>
            <p:cNvSpPr/>
            <p:nvPr/>
          </p:nvSpPr>
          <p:spPr>
            <a:xfrm>
              <a:off x="483608" y="322002"/>
              <a:ext cx="1384780" cy="1707990"/>
            </a:xfrm>
            <a:custGeom>
              <a:avLst/>
              <a:gdLst/>
              <a:ahLst/>
              <a:cxnLst/>
              <a:rect l="l" t="t" r="r" b="b"/>
              <a:pathLst>
                <a:path w="1384780" h="1707990">
                  <a:moveTo>
                    <a:pt x="0" y="0"/>
                  </a:moveTo>
                  <a:lnTo>
                    <a:pt x="1384779" y="0"/>
                  </a:lnTo>
                  <a:lnTo>
                    <a:pt x="1384779" y="1707991"/>
                  </a:lnTo>
                  <a:lnTo>
                    <a:pt x="0" y="1707991"/>
                  </a:lnTo>
                  <a:lnTo>
                    <a:pt x="0" y="0"/>
                  </a:lnTo>
                  <a:close/>
                </a:path>
              </a:pathLst>
            </a:custGeom>
            <a:blipFill>
              <a:blip r:embed="rId2"/>
              <a:stretch>
                <a:fillRect l="-312273" t="-154912" r="-200716" b="-242078"/>
              </a:stretch>
            </a:blipFill>
          </p:spPr>
          <p:txBody>
            <a:bodyPr/>
            <a:lstStyle/>
            <a:p>
              <a:endParaRPr lang="en-GB"/>
            </a:p>
          </p:txBody>
        </p:sp>
        <p:sp>
          <p:nvSpPr>
            <p:cNvPr id="7" name="TextBox 7"/>
            <p:cNvSpPr txBox="1"/>
            <p:nvPr/>
          </p:nvSpPr>
          <p:spPr>
            <a:xfrm>
              <a:off x="3155179" y="526176"/>
              <a:ext cx="897466" cy="1356794"/>
            </a:xfrm>
            <a:prstGeom prst="rect">
              <a:avLst/>
            </a:prstGeom>
          </p:spPr>
          <p:txBody>
            <a:bodyPr lIns="0" tIns="0" rIns="0" bIns="0" rtlCol="0" anchor="t">
              <a:spAutoFit/>
            </a:bodyPr>
            <a:lstStyle/>
            <a:p>
              <a:pPr>
                <a:lnSpc>
                  <a:spcPts val="7700"/>
                </a:lnSpc>
              </a:pPr>
              <a:r>
                <a:rPr lang="en-US" sz="7000">
                  <a:solidFill>
                    <a:srgbClr val="E76B4C"/>
                  </a:solidFill>
                  <a:latin typeface="DM Sans Bold"/>
                </a:rPr>
                <a:t>1.</a:t>
              </a:r>
            </a:p>
          </p:txBody>
        </p:sp>
        <p:sp>
          <p:nvSpPr>
            <p:cNvPr id="8" name="TextBox 8"/>
            <p:cNvSpPr txBox="1"/>
            <p:nvPr/>
          </p:nvSpPr>
          <p:spPr>
            <a:xfrm>
              <a:off x="4325760" y="609270"/>
              <a:ext cx="7446706" cy="1190606"/>
            </a:xfrm>
            <a:prstGeom prst="rect">
              <a:avLst/>
            </a:prstGeom>
          </p:spPr>
          <p:txBody>
            <a:bodyPr lIns="0" tIns="0" rIns="0" bIns="0" rtlCol="0" anchor="t">
              <a:spAutoFit/>
            </a:bodyPr>
            <a:lstStyle/>
            <a:p>
              <a:pPr algn="just">
                <a:lnSpc>
                  <a:spcPts val="6804"/>
                </a:lnSpc>
              </a:pPr>
              <a:r>
                <a:rPr lang="en-US" sz="6186">
                  <a:solidFill>
                    <a:srgbClr val="E76B4C"/>
                  </a:solidFill>
                  <a:latin typeface="Lato 1 Bold"/>
                </a:rPr>
                <a:t>ASPIRATIONS</a:t>
              </a:r>
            </a:p>
          </p:txBody>
        </p:sp>
      </p:grpSp>
      <p:grpSp>
        <p:nvGrpSpPr>
          <p:cNvPr id="9" name="Group 9"/>
          <p:cNvGrpSpPr/>
          <p:nvPr/>
        </p:nvGrpSpPr>
        <p:grpSpPr>
          <a:xfrm>
            <a:off x="1355857" y="4121934"/>
            <a:ext cx="15576285" cy="3010230"/>
            <a:chOff x="0" y="28575"/>
            <a:chExt cx="20768380" cy="4013640"/>
          </a:xfrm>
        </p:grpSpPr>
        <p:sp>
          <p:nvSpPr>
            <p:cNvPr id="10" name="TextBox 10"/>
            <p:cNvSpPr txBox="1"/>
            <p:nvPr/>
          </p:nvSpPr>
          <p:spPr>
            <a:xfrm>
              <a:off x="0" y="28575"/>
              <a:ext cx="20768380" cy="678392"/>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WHAT ARE YOUR ASPIRATIONS? </a:t>
              </a:r>
              <a:r>
                <a:rPr lang="en-US" sz="3500" b="1">
                  <a:solidFill>
                    <a:srgbClr val="000000"/>
                  </a:solidFill>
                  <a:latin typeface="DM Sans Bold"/>
                </a:rPr>
                <a:t>WHAT DO YOU WANT IN LIFE?</a:t>
              </a:r>
            </a:p>
          </p:txBody>
        </p:sp>
        <p:sp>
          <p:nvSpPr>
            <p:cNvPr id="11" name="TextBox 11"/>
            <p:cNvSpPr txBox="1"/>
            <p:nvPr/>
          </p:nvSpPr>
          <p:spPr>
            <a:xfrm>
              <a:off x="0" y="1370543"/>
              <a:ext cx="20768380" cy="2671672"/>
            </a:xfrm>
            <a:prstGeom prst="rect">
              <a:avLst/>
            </a:prstGeom>
          </p:spPr>
          <p:txBody>
            <a:bodyPr lIns="0" tIns="0" rIns="0" bIns="0" rtlCol="0" anchor="t">
              <a:spAutoFit/>
            </a:bodyPr>
            <a:lstStyle/>
            <a:p>
              <a:pPr>
                <a:lnSpc>
                  <a:spcPts val="3850"/>
                </a:lnSpc>
              </a:pPr>
              <a:r>
                <a:rPr lang="en-US" sz="3500">
                  <a:solidFill>
                    <a:srgbClr val="000000"/>
                  </a:solidFill>
                  <a:latin typeface="DM Sans Bold"/>
                </a:rPr>
                <a:t>Understanding what you aspire to does not lead you to one option more than another, but it allows you to make better judgements about different options and whether they are good for you.</a:t>
              </a:r>
            </a:p>
            <a:p>
              <a:pPr>
                <a:lnSpc>
                  <a:spcPts val="3850"/>
                </a:lnSpc>
                <a:spcBef>
                  <a:spcPct val="0"/>
                </a:spcBef>
              </a:pPr>
              <a:endParaRPr lang="en-US" sz="3500">
                <a:solidFill>
                  <a:srgbClr val="000000"/>
                </a:solidFill>
                <a:latin typeface="DM Sans Bold"/>
              </a:endParaRPr>
            </a:p>
          </p:txBody>
        </p:sp>
      </p:grpSp>
      <p:grpSp>
        <p:nvGrpSpPr>
          <p:cNvPr id="12" name="Group 12"/>
          <p:cNvGrpSpPr/>
          <p:nvPr/>
        </p:nvGrpSpPr>
        <p:grpSpPr>
          <a:xfrm>
            <a:off x="0" y="8479564"/>
            <a:ext cx="18288000" cy="1807436"/>
            <a:chOff x="0" y="0"/>
            <a:chExt cx="4816593" cy="476033"/>
          </a:xfrm>
        </p:grpSpPr>
        <p:sp>
          <p:nvSpPr>
            <p:cNvPr id="13" name="Freeform 13"/>
            <p:cNvSpPr/>
            <p:nvPr/>
          </p:nvSpPr>
          <p:spPr>
            <a:xfrm>
              <a:off x="0" y="0"/>
              <a:ext cx="4816592" cy="476033"/>
            </a:xfrm>
            <a:custGeom>
              <a:avLst/>
              <a:gdLst/>
              <a:ahLst/>
              <a:cxnLst/>
              <a:rect l="l" t="t" r="r" b="b"/>
              <a:pathLst>
                <a:path w="4816592" h="476033">
                  <a:moveTo>
                    <a:pt x="0" y="0"/>
                  </a:moveTo>
                  <a:lnTo>
                    <a:pt x="4816592" y="0"/>
                  </a:lnTo>
                  <a:lnTo>
                    <a:pt x="4816592" y="476033"/>
                  </a:lnTo>
                  <a:lnTo>
                    <a:pt x="0" y="476033"/>
                  </a:lnTo>
                  <a:close/>
                </a:path>
              </a:pathLst>
            </a:custGeom>
            <a:solidFill>
              <a:srgbClr val="E6634D"/>
            </a:solidFill>
          </p:spPr>
          <p:txBody>
            <a:bodyPr/>
            <a:lstStyle/>
            <a:p>
              <a:endParaRPr lang="en-GB"/>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37230" y="1724593"/>
            <a:ext cx="11613539" cy="6837813"/>
            <a:chOff x="0" y="0"/>
            <a:chExt cx="3536009" cy="2081929"/>
          </a:xfrm>
        </p:grpSpPr>
        <p:sp>
          <p:nvSpPr>
            <p:cNvPr id="3" name="Freeform 3"/>
            <p:cNvSpPr/>
            <p:nvPr/>
          </p:nvSpPr>
          <p:spPr>
            <a:xfrm>
              <a:off x="0" y="0"/>
              <a:ext cx="3536009" cy="2081929"/>
            </a:xfrm>
            <a:custGeom>
              <a:avLst/>
              <a:gdLst/>
              <a:ahLst/>
              <a:cxnLst/>
              <a:rect l="l" t="t" r="r" b="b"/>
              <a:pathLst>
                <a:path w="3536009" h="2081929">
                  <a:moveTo>
                    <a:pt x="0" y="0"/>
                  </a:moveTo>
                  <a:lnTo>
                    <a:pt x="3536009" y="0"/>
                  </a:lnTo>
                  <a:lnTo>
                    <a:pt x="3536009" y="2081929"/>
                  </a:lnTo>
                  <a:lnTo>
                    <a:pt x="0" y="2081929"/>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966541" y="2518310"/>
            <a:ext cx="10354918" cy="5250381"/>
            <a:chOff x="0" y="0"/>
            <a:chExt cx="4274726" cy="2167467"/>
          </a:xfrm>
        </p:grpSpPr>
        <p:sp>
          <p:nvSpPr>
            <p:cNvPr id="6" name="Freeform 6"/>
            <p:cNvSpPr/>
            <p:nvPr/>
          </p:nvSpPr>
          <p:spPr>
            <a:xfrm>
              <a:off x="0" y="0"/>
              <a:ext cx="4274726" cy="2167467"/>
            </a:xfrm>
            <a:custGeom>
              <a:avLst/>
              <a:gdLst/>
              <a:ahLst/>
              <a:cxnLst/>
              <a:rect l="l" t="t" r="r" b="b"/>
              <a:pathLst>
                <a:path w="4274726" h="2167467">
                  <a:moveTo>
                    <a:pt x="35888" y="0"/>
                  </a:moveTo>
                  <a:lnTo>
                    <a:pt x="4238839" y="0"/>
                  </a:lnTo>
                  <a:cubicBezTo>
                    <a:pt x="4258659" y="0"/>
                    <a:pt x="4274726" y="16067"/>
                    <a:pt x="4274726" y="35888"/>
                  </a:cubicBezTo>
                  <a:lnTo>
                    <a:pt x="4274726" y="2131579"/>
                  </a:lnTo>
                  <a:cubicBezTo>
                    <a:pt x="4274726" y="2151399"/>
                    <a:pt x="4258659" y="2167467"/>
                    <a:pt x="4238839" y="2167467"/>
                  </a:cubicBezTo>
                  <a:lnTo>
                    <a:pt x="35888" y="2167467"/>
                  </a:lnTo>
                  <a:cubicBezTo>
                    <a:pt x="16067" y="2167467"/>
                    <a:pt x="0" y="2151399"/>
                    <a:pt x="0" y="2131579"/>
                  </a:cubicBezTo>
                  <a:lnTo>
                    <a:pt x="0" y="35888"/>
                  </a:lnTo>
                  <a:cubicBezTo>
                    <a:pt x="0" y="16067"/>
                    <a:pt x="16067" y="0"/>
                    <a:pt x="35888" y="0"/>
                  </a:cubicBezTo>
                  <a:close/>
                </a:path>
              </a:pathLst>
            </a:custGeom>
            <a:solidFill>
              <a:srgbClr val="000000">
                <a:alpha val="0"/>
              </a:srgbClr>
            </a:solidFill>
            <a:ln w="381000" cap="rnd">
              <a:solidFill>
                <a:srgbClr val="E76B4C"/>
              </a:solidFill>
              <a:prstDash val="solid"/>
              <a:round/>
            </a:ln>
          </p:spPr>
          <p:txBody>
            <a:bodyPr/>
            <a:lstStyle/>
            <a:p>
              <a:endParaRPr lang="en-GB"/>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6274316" y="3914759"/>
            <a:ext cx="5739368" cy="745774"/>
          </a:xfrm>
          <a:prstGeom prst="rect">
            <a:avLst/>
          </a:prstGeom>
        </p:spPr>
        <p:txBody>
          <a:bodyPr lIns="0" tIns="0" rIns="0" bIns="0" rtlCol="0" anchor="t">
            <a:spAutoFit/>
          </a:bodyPr>
          <a:lstStyle/>
          <a:p>
            <a:pPr algn="ctr">
              <a:lnSpc>
                <a:spcPts val="5726"/>
              </a:lnSpc>
            </a:pPr>
            <a:r>
              <a:rPr lang="en-US" sz="5206">
                <a:solidFill>
                  <a:srgbClr val="E76B4C"/>
                </a:solidFill>
                <a:latin typeface="Lato 1 Bold"/>
              </a:rPr>
              <a:t>ACTIVITY!</a:t>
            </a:r>
          </a:p>
        </p:txBody>
      </p:sp>
      <p:sp>
        <p:nvSpPr>
          <p:cNvPr id="9" name="TextBox 9"/>
          <p:cNvSpPr txBox="1"/>
          <p:nvPr/>
        </p:nvSpPr>
        <p:spPr>
          <a:xfrm>
            <a:off x="6759383" y="4779849"/>
            <a:ext cx="4769234" cy="1640017"/>
          </a:xfrm>
          <a:prstGeom prst="rect">
            <a:avLst/>
          </a:prstGeom>
        </p:spPr>
        <p:txBody>
          <a:bodyPr lIns="0" tIns="0" rIns="0" bIns="0" rtlCol="0" anchor="t">
            <a:spAutoFit/>
          </a:bodyPr>
          <a:lstStyle/>
          <a:p>
            <a:pPr algn="ctr">
              <a:lnSpc>
                <a:spcPts val="4465"/>
              </a:lnSpc>
            </a:pPr>
            <a:r>
              <a:rPr lang="en-US" sz="2232">
                <a:solidFill>
                  <a:srgbClr val="E76B4C"/>
                </a:solidFill>
                <a:latin typeface="DM Sans Bold"/>
              </a:rPr>
              <a:t>IN PAIRS</a:t>
            </a:r>
          </a:p>
          <a:p>
            <a:pPr marL="482095" lvl="1" indent="-241048" algn="ctr">
              <a:lnSpc>
                <a:spcPts val="4465"/>
              </a:lnSpc>
              <a:buFont typeface="Arial"/>
              <a:buChar char="•"/>
            </a:pPr>
            <a:r>
              <a:rPr lang="en-US" sz="2232">
                <a:solidFill>
                  <a:srgbClr val="E76B4C"/>
                </a:solidFill>
                <a:latin typeface="DM Sans Bold"/>
              </a:rPr>
              <a:t>Write down your aspirations</a:t>
            </a:r>
          </a:p>
          <a:p>
            <a:pPr marL="482095" lvl="1" indent="-241048" algn="ctr">
              <a:lnSpc>
                <a:spcPts val="4465"/>
              </a:lnSpc>
              <a:buFont typeface="Arial"/>
              <a:buChar char="•"/>
            </a:pPr>
            <a:r>
              <a:rPr lang="en-US" sz="2232">
                <a:solidFill>
                  <a:srgbClr val="E76B4C"/>
                </a:solidFill>
                <a:latin typeface="DM Sans Bold"/>
              </a:rPr>
              <a:t>Share with each other</a:t>
            </a:r>
          </a:p>
        </p:txBody>
      </p:sp>
      <p:sp>
        <p:nvSpPr>
          <p:cNvPr id="10" name="TextBox 10"/>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11" name="Group 11"/>
          <p:cNvGrpSpPr/>
          <p:nvPr/>
        </p:nvGrpSpPr>
        <p:grpSpPr>
          <a:xfrm>
            <a:off x="13328689" y="503327"/>
            <a:ext cx="4573424" cy="1041830"/>
            <a:chOff x="0" y="0"/>
            <a:chExt cx="686161" cy="156308"/>
          </a:xfrm>
        </p:grpSpPr>
        <p:sp>
          <p:nvSpPr>
            <p:cNvPr id="12" name="Freeform 12"/>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txBody>
            <a:bodyPr/>
            <a:lstStyle/>
            <a:p>
              <a:endParaRPr lang="en-GB"/>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4" name="Group 14"/>
          <p:cNvGrpSpPr/>
          <p:nvPr/>
        </p:nvGrpSpPr>
        <p:grpSpPr>
          <a:xfrm>
            <a:off x="12884799" y="274118"/>
            <a:ext cx="785630" cy="785630"/>
            <a:chOff x="0" y="0"/>
            <a:chExt cx="1047507" cy="1047507"/>
          </a:xfrm>
        </p:grpSpPr>
        <p:grpSp>
          <p:nvGrpSpPr>
            <p:cNvPr id="15" name="Group 15"/>
            <p:cNvGrpSpPr/>
            <p:nvPr/>
          </p:nvGrpSpPr>
          <p:grpSpPr>
            <a:xfrm>
              <a:off x="0" y="0"/>
              <a:ext cx="1047507" cy="104750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17" name="TextBox 17"/>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18" name="Freeform 18"/>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grpSp>
        <p:nvGrpSpPr>
          <p:cNvPr id="19" name="Group 19"/>
          <p:cNvGrpSpPr/>
          <p:nvPr/>
        </p:nvGrpSpPr>
        <p:grpSpPr>
          <a:xfrm>
            <a:off x="1628755" y="4895998"/>
            <a:ext cx="2337786" cy="789584"/>
            <a:chOff x="0" y="0"/>
            <a:chExt cx="350743" cy="118463"/>
          </a:xfrm>
        </p:grpSpPr>
        <p:sp>
          <p:nvSpPr>
            <p:cNvPr id="20" name="Freeform 20"/>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22" name="AutoShape 22"/>
          <p:cNvSpPr/>
          <p:nvPr/>
        </p:nvSpPr>
        <p:spPr>
          <a:xfrm>
            <a:off x="3966541" y="5290790"/>
            <a:ext cx="2792842" cy="394792"/>
          </a:xfrm>
          <a:prstGeom prst="line">
            <a:avLst/>
          </a:prstGeom>
          <a:ln w="38100" cap="flat">
            <a:solidFill>
              <a:srgbClr val="00B8C9"/>
            </a:solidFill>
            <a:prstDash val="solid"/>
            <a:headEnd type="none" w="sm" len="sm"/>
            <a:tailEnd type="triangle" w="lg" len="med"/>
          </a:ln>
        </p:spPr>
        <p:txBody>
          <a:bodyPr/>
          <a:lstStyle/>
          <a:p>
            <a:endParaRPr lang="en-GB"/>
          </a:p>
        </p:txBody>
      </p:sp>
      <p:grpSp>
        <p:nvGrpSpPr>
          <p:cNvPr id="23" name="Group 23"/>
          <p:cNvGrpSpPr/>
          <p:nvPr/>
        </p:nvGrpSpPr>
        <p:grpSpPr>
          <a:xfrm>
            <a:off x="1628755" y="6179899"/>
            <a:ext cx="2337786" cy="789584"/>
            <a:chOff x="0" y="0"/>
            <a:chExt cx="350743" cy="118463"/>
          </a:xfrm>
        </p:grpSpPr>
        <p:sp>
          <p:nvSpPr>
            <p:cNvPr id="24" name="Freeform 24"/>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26" name="AutoShape 26"/>
          <p:cNvSpPr/>
          <p:nvPr/>
        </p:nvSpPr>
        <p:spPr>
          <a:xfrm flipV="1">
            <a:off x="3966541" y="6334723"/>
            <a:ext cx="2794421" cy="239967"/>
          </a:xfrm>
          <a:prstGeom prst="line">
            <a:avLst/>
          </a:prstGeom>
          <a:ln w="38100" cap="flat">
            <a:solidFill>
              <a:srgbClr val="00B8C9"/>
            </a:solidFill>
            <a:prstDash val="solid"/>
            <a:headEnd type="none" w="sm" len="sm"/>
            <a:tailEnd type="triangle" w="lg" len="med"/>
          </a:ln>
        </p:spPr>
        <p:txBody>
          <a:bodyPr/>
          <a:lstStyle/>
          <a:p>
            <a:endParaRPr lang="en-GB"/>
          </a:p>
        </p:txBody>
      </p:sp>
      <p:grpSp>
        <p:nvGrpSpPr>
          <p:cNvPr id="27" name="Group 27"/>
          <p:cNvGrpSpPr/>
          <p:nvPr/>
        </p:nvGrpSpPr>
        <p:grpSpPr>
          <a:xfrm>
            <a:off x="12526236" y="5685582"/>
            <a:ext cx="4849068" cy="3665369"/>
            <a:chOff x="0" y="0"/>
            <a:chExt cx="1277121" cy="965365"/>
          </a:xfrm>
        </p:grpSpPr>
        <p:sp>
          <p:nvSpPr>
            <p:cNvPr id="28" name="Freeform 28"/>
            <p:cNvSpPr/>
            <p:nvPr/>
          </p:nvSpPr>
          <p:spPr>
            <a:xfrm>
              <a:off x="0" y="0"/>
              <a:ext cx="1277121" cy="965365"/>
            </a:xfrm>
            <a:custGeom>
              <a:avLst/>
              <a:gdLst/>
              <a:ahLst/>
              <a:cxnLst/>
              <a:rect l="l" t="t" r="r" b="b"/>
              <a:pathLst>
                <a:path w="1277121" h="965365">
                  <a:moveTo>
                    <a:pt x="0" y="0"/>
                  </a:moveTo>
                  <a:lnTo>
                    <a:pt x="1277121" y="0"/>
                  </a:lnTo>
                  <a:lnTo>
                    <a:pt x="1277121" y="965365"/>
                  </a:lnTo>
                  <a:lnTo>
                    <a:pt x="0" y="965365"/>
                  </a:lnTo>
                  <a:close/>
                </a:path>
              </a:pathLst>
            </a:custGeom>
            <a:solidFill>
              <a:srgbClr val="FBC900"/>
            </a:solidFill>
          </p:spPr>
          <p:txBody>
            <a:bodyPr/>
            <a:lstStyle/>
            <a:p>
              <a:endParaRPr lang="en-GB"/>
            </a:p>
          </p:txBody>
        </p:sp>
        <p:sp>
          <p:nvSpPr>
            <p:cNvPr id="29" name="TextBox 29"/>
            <p:cNvSpPr txBox="1"/>
            <p:nvPr/>
          </p:nvSpPr>
          <p:spPr>
            <a:xfrm>
              <a:off x="0" y="-38100"/>
              <a:ext cx="812800" cy="850900"/>
            </a:xfrm>
            <a:prstGeom prst="rect">
              <a:avLst/>
            </a:prstGeom>
          </p:spPr>
          <p:txBody>
            <a:bodyPr lIns="50800" tIns="50800" rIns="50800" bIns="50800" rtlCol="0" anchor="ctr"/>
            <a:lstStyle/>
            <a:p>
              <a:pPr>
                <a:lnSpc>
                  <a:spcPts val="2659"/>
                </a:lnSpc>
              </a:pPr>
              <a:endParaRPr/>
            </a:p>
          </p:txBody>
        </p:sp>
      </p:grpSp>
      <p:sp>
        <p:nvSpPr>
          <p:cNvPr id="30" name="TextBox 30"/>
          <p:cNvSpPr txBox="1"/>
          <p:nvPr/>
        </p:nvSpPr>
        <p:spPr>
          <a:xfrm>
            <a:off x="12768737" y="6045040"/>
            <a:ext cx="4357265" cy="3080202"/>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Bold"/>
              </a:rPr>
              <a:t>A simple exercise in pairs: </a:t>
            </a:r>
            <a:r>
              <a:rPr lang="en-US" sz="1850">
                <a:solidFill>
                  <a:srgbClr val="000000"/>
                </a:solidFill>
                <a:latin typeface="Lato 1"/>
              </a:rPr>
              <a:t>2 minutes of thinking (in silence) and writing down, followed by 3 minutes of mutual sharing.</a:t>
            </a:r>
          </a:p>
          <a:p>
            <a:pPr>
              <a:lnSpc>
                <a:spcPts val="2659"/>
              </a:lnSpc>
              <a:spcBef>
                <a:spcPct val="0"/>
              </a:spcBef>
            </a:pPr>
            <a:endParaRPr lang="en-US" sz="1899">
              <a:solidFill>
                <a:srgbClr val="000000"/>
              </a:solidFill>
              <a:latin typeface="Lato 1"/>
            </a:endParaRPr>
          </a:p>
          <a:p>
            <a:pPr>
              <a:lnSpc>
                <a:spcPts val="2659"/>
              </a:lnSpc>
              <a:spcBef>
                <a:spcPct val="0"/>
              </a:spcBef>
            </a:pPr>
            <a:r>
              <a:rPr lang="en-US" sz="1850">
                <a:solidFill>
                  <a:srgbClr val="000000"/>
                </a:solidFill>
                <a:latin typeface="Lato 1"/>
              </a:rPr>
              <a:t>There is no ‘right’ answer, at all. It’s not even essential that they take notes. What is important is that they are </a:t>
            </a:r>
            <a:r>
              <a:rPr lang="en-US" sz="1850" err="1">
                <a:solidFill>
                  <a:srgbClr val="000000"/>
                </a:solidFill>
                <a:latin typeface="Lato 1"/>
              </a:rPr>
              <a:t>recognising</a:t>
            </a:r>
            <a:r>
              <a:rPr lang="en-US" sz="1850">
                <a:solidFill>
                  <a:srgbClr val="000000"/>
                </a:solidFill>
                <a:latin typeface="Lato 1"/>
              </a:rPr>
              <a:t> their aspirations and starting to structure their thoughts about them.</a:t>
            </a:r>
            <a:endParaRPr lang="en-US" sz="1850">
              <a:solidFill>
                <a:srgbClr val="000000"/>
              </a:solidFill>
              <a:latin typeface="Lato 1"/>
              <a:ea typeface="Lato 1"/>
              <a:cs typeface="Lato 1"/>
            </a:endParaRPr>
          </a:p>
        </p:txBody>
      </p:sp>
      <p:sp>
        <p:nvSpPr>
          <p:cNvPr id="31" name="TextBox 31"/>
          <p:cNvSpPr txBox="1"/>
          <p:nvPr/>
        </p:nvSpPr>
        <p:spPr>
          <a:xfrm>
            <a:off x="13306189" y="831532"/>
            <a:ext cx="4573424" cy="322589"/>
          </a:xfrm>
          <a:prstGeom prst="rect">
            <a:avLst/>
          </a:prstGeom>
        </p:spPr>
        <p:txBody>
          <a:bodyPr lIns="0" tIns="0" rIns="0" bIns="0" rtlCol="0" anchor="t">
            <a:spAutoFit/>
          </a:bodyPr>
          <a:lstStyle/>
          <a:p>
            <a:pPr algn="ctr">
              <a:lnSpc>
                <a:spcPts val="2799"/>
              </a:lnSpc>
              <a:spcBef>
                <a:spcPct val="0"/>
              </a:spcBef>
            </a:pPr>
            <a:r>
              <a:rPr lang="en-US" sz="1950">
                <a:solidFill>
                  <a:srgbClr val="000000"/>
                </a:solidFill>
                <a:latin typeface="Lato 1 Bold"/>
              </a:rPr>
              <a:t>SUGGESTED TIME: 5 MINUTES</a:t>
            </a:r>
          </a:p>
        </p:txBody>
      </p:sp>
      <p:sp>
        <p:nvSpPr>
          <p:cNvPr id="32" name="TextBox 32"/>
          <p:cNvSpPr txBox="1"/>
          <p:nvPr/>
        </p:nvSpPr>
        <p:spPr>
          <a:xfrm>
            <a:off x="1814502" y="4979005"/>
            <a:ext cx="1966291" cy="585470"/>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2 MINUTES</a:t>
            </a:r>
          </a:p>
        </p:txBody>
      </p:sp>
      <p:sp>
        <p:nvSpPr>
          <p:cNvPr id="33" name="TextBox 33"/>
          <p:cNvSpPr txBox="1"/>
          <p:nvPr/>
        </p:nvSpPr>
        <p:spPr>
          <a:xfrm>
            <a:off x="1814502" y="6272431"/>
            <a:ext cx="1966291" cy="585470"/>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3 MINUTES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16178" y="1724593"/>
            <a:ext cx="12623013" cy="6837813"/>
            <a:chOff x="0" y="0"/>
            <a:chExt cx="16830684" cy="9117084"/>
          </a:xfrm>
        </p:grpSpPr>
        <p:sp>
          <p:nvSpPr>
            <p:cNvPr id="3" name="Freeform 3"/>
            <p:cNvSpPr/>
            <p:nvPr/>
          </p:nvSpPr>
          <p:spPr>
            <a:xfrm rot="5400000">
              <a:off x="68957" y="73191"/>
              <a:ext cx="6039357" cy="6039357"/>
            </a:xfrm>
            <a:custGeom>
              <a:avLst/>
              <a:gdLst/>
              <a:ahLst/>
              <a:cxnLst/>
              <a:rect l="l" t="t" r="r" b="b"/>
              <a:pathLst>
                <a:path w="6039357" h="6039357">
                  <a:moveTo>
                    <a:pt x="0" y="0"/>
                  </a:moveTo>
                  <a:lnTo>
                    <a:pt x="6039356" y="0"/>
                  </a:lnTo>
                  <a:lnTo>
                    <a:pt x="6039356" y="6039357"/>
                  </a:lnTo>
                  <a:lnTo>
                    <a:pt x="0" y="60393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2296551" y="2229450"/>
              <a:ext cx="1737130" cy="173713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900"/>
              </a:solidFill>
            </p:spPr>
            <p:txBody>
              <a:bodyPr/>
              <a:lstStyle/>
              <a:p>
                <a:endParaRPr lang="en-GB"/>
              </a:p>
            </p:txBody>
          </p:sp>
          <p:sp>
            <p:nvSpPr>
              <p:cNvPr id="6" name="TextBox 6"/>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7" name="Freeform 7"/>
            <p:cNvSpPr/>
            <p:nvPr/>
          </p:nvSpPr>
          <p:spPr>
            <a:xfrm>
              <a:off x="2653732" y="2467274"/>
              <a:ext cx="1022767" cy="1261483"/>
            </a:xfrm>
            <a:custGeom>
              <a:avLst/>
              <a:gdLst/>
              <a:ahLst/>
              <a:cxnLst/>
              <a:rect l="l" t="t" r="r" b="b"/>
              <a:pathLst>
                <a:path w="1022767" h="1261483">
                  <a:moveTo>
                    <a:pt x="0" y="0"/>
                  </a:moveTo>
                  <a:lnTo>
                    <a:pt x="1022767" y="0"/>
                  </a:lnTo>
                  <a:lnTo>
                    <a:pt x="1022767" y="1261483"/>
                  </a:lnTo>
                  <a:lnTo>
                    <a:pt x="0" y="1261483"/>
                  </a:lnTo>
                  <a:lnTo>
                    <a:pt x="0" y="0"/>
                  </a:lnTo>
                  <a:close/>
                </a:path>
              </a:pathLst>
            </a:custGeom>
            <a:blipFill>
              <a:blip r:embed="rId4"/>
              <a:stretch>
                <a:fillRect l="-312273" t="-154912" r="-200716" b="-242078"/>
              </a:stretch>
            </a:blipFill>
          </p:spPr>
          <p:txBody>
            <a:bodyPr/>
            <a:lstStyle/>
            <a:p>
              <a:endParaRPr lang="en-GB"/>
            </a:p>
          </p:txBody>
        </p:sp>
        <p:sp>
          <p:nvSpPr>
            <p:cNvPr id="8" name="TextBox 8"/>
            <p:cNvSpPr txBox="1"/>
            <p:nvPr/>
          </p:nvSpPr>
          <p:spPr>
            <a:xfrm>
              <a:off x="4499169" y="2633012"/>
              <a:ext cx="662848" cy="987157"/>
            </a:xfrm>
            <a:prstGeom prst="rect">
              <a:avLst/>
            </a:prstGeom>
          </p:spPr>
          <p:txBody>
            <a:bodyPr lIns="0" tIns="0" rIns="0" bIns="0" rtlCol="0" anchor="t">
              <a:spAutoFit/>
            </a:bodyPr>
            <a:lstStyle/>
            <a:p>
              <a:pPr>
                <a:lnSpc>
                  <a:spcPts val="5687"/>
                </a:lnSpc>
              </a:pPr>
              <a:r>
                <a:rPr lang="en-US" sz="5170">
                  <a:solidFill>
                    <a:srgbClr val="E76B4C"/>
                  </a:solidFill>
                  <a:latin typeface="DM Sans Bold"/>
                </a:rPr>
                <a:t>1.</a:t>
              </a:r>
            </a:p>
          </p:txBody>
        </p:sp>
        <p:sp>
          <p:nvSpPr>
            <p:cNvPr id="9" name="TextBox 9"/>
            <p:cNvSpPr txBox="1"/>
            <p:nvPr/>
          </p:nvSpPr>
          <p:spPr>
            <a:xfrm>
              <a:off x="5363734" y="2675334"/>
              <a:ext cx="5499969" cy="883464"/>
            </a:xfrm>
            <a:prstGeom prst="rect">
              <a:avLst/>
            </a:prstGeom>
          </p:spPr>
          <p:txBody>
            <a:bodyPr lIns="0" tIns="0" rIns="0" bIns="0" rtlCol="0" anchor="t">
              <a:spAutoFit/>
            </a:bodyPr>
            <a:lstStyle/>
            <a:p>
              <a:pPr algn="just">
                <a:lnSpc>
                  <a:spcPts val="5026"/>
                </a:lnSpc>
              </a:pPr>
              <a:r>
                <a:rPr lang="en-US" sz="4569">
                  <a:solidFill>
                    <a:srgbClr val="E76B4C"/>
                  </a:solidFill>
                  <a:latin typeface="Lato 1 Bold"/>
                </a:rPr>
                <a:t>ASPIRATIONS</a:t>
              </a:r>
            </a:p>
          </p:txBody>
        </p:sp>
        <p:sp>
          <p:nvSpPr>
            <p:cNvPr id="10" name="TextBox 10"/>
            <p:cNvSpPr txBox="1"/>
            <p:nvPr/>
          </p:nvSpPr>
          <p:spPr>
            <a:xfrm>
              <a:off x="4033681" y="4379733"/>
              <a:ext cx="7196909" cy="493575"/>
            </a:xfrm>
            <a:prstGeom prst="rect">
              <a:avLst/>
            </a:prstGeom>
          </p:spPr>
          <p:txBody>
            <a:bodyPr lIns="0" tIns="0" rIns="0" bIns="0" rtlCol="0" anchor="t">
              <a:spAutoFit/>
            </a:bodyPr>
            <a:lstStyle/>
            <a:p>
              <a:pPr>
                <a:lnSpc>
                  <a:spcPts val="2843"/>
                </a:lnSpc>
                <a:spcBef>
                  <a:spcPct val="0"/>
                </a:spcBef>
              </a:pPr>
              <a:r>
                <a:rPr lang="en-US" sz="2585">
                  <a:solidFill>
                    <a:srgbClr val="000000"/>
                  </a:solidFill>
                  <a:latin typeface="DM Sans Bold"/>
                </a:rPr>
                <a:t>OTHER ASPIRATIONS COULD BE...</a:t>
              </a:r>
            </a:p>
          </p:txBody>
        </p:sp>
        <p:sp>
          <p:nvSpPr>
            <p:cNvPr id="11" name="TextBox 11"/>
            <p:cNvSpPr txBox="1"/>
            <p:nvPr/>
          </p:nvSpPr>
          <p:spPr>
            <a:xfrm>
              <a:off x="4343728" y="5346288"/>
              <a:ext cx="5984256" cy="2700972"/>
            </a:xfrm>
            <a:prstGeom prst="rect">
              <a:avLst/>
            </a:prstGeom>
          </p:spPr>
          <p:txBody>
            <a:bodyPr lIns="0" tIns="0" rIns="0" bIns="0" rtlCol="0" anchor="t">
              <a:spAutoFit/>
            </a:bodyPr>
            <a:lstStyle/>
            <a:p>
              <a:pPr marL="558182" lvl="1" indent="-279091">
                <a:lnSpc>
                  <a:spcPts val="4110"/>
                </a:lnSpc>
                <a:buFont typeface="Arial"/>
                <a:buChar char="•"/>
              </a:pPr>
              <a:r>
                <a:rPr lang="en-US" sz="2585">
                  <a:solidFill>
                    <a:srgbClr val="000000"/>
                  </a:solidFill>
                  <a:latin typeface="DM Sans Bold"/>
                </a:rPr>
                <a:t>Recognition</a:t>
              </a:r>
            </a:p>
            <a:p>
              <a:pPr marL="558182" lvl="1" indent="-279091">
                <a:lnSpc>
                  <a:spcPts val="4110"/>
                </a:lnSpc>
                <a:buFont typeface="Arial"/>
                <a:buChar char="•"/>
              </a:pPr>
              <a:r>
                <a:rPr lang="en-US" sz="2585">
                  <a:solidFill>
                    <a:srgbClr val="000000"/>
                  </a:solidFill>
                  <a:latin typeface="DM Sans Bold"/>
                </a:rPr>
                <a:t>Helping others</a:t>
              </a:r>
            </a:p>
            <a:p>
              <a:pPr marL="558182" lvl="1" indent="-279091">
                <a:lnSpc>
                  <a:spcPts val="4110"/>
                </a:lnSpc>
                <a:buFont typeface="Arial"/>
                <a:buChar char="•"/>
              </a:pPr>
              <a:r>
                <a:rPr lang="en-US" sz="2585">
                  <a:solidFill>
                    <a:srgbClr val="000000"/>
                  </a:solidFill>
                  <a:latin typeface="DM Sans Bold"/>
                </a:rPr>
                <a:t>Status</a:t>
              </a:r>
            </a:p>
            <a:p>
              <a:pPr marL="558182" lvl="1" indent="-279091">
                <a:lnSpc>
                  <a:spcPts val="4110"/>
                </a:lnSpc>
                <a:buFont typeface="Arial"/>
                <a:buChar char="•"/>
              </a:pPr>
              <a:r>
                <a:rPr lang="en-US" sz="2585">
                  <a:solidFill>
                    <a:srgbClr val="000000"/>
                  </a:solidFill>
                  <a:latin typeface="DM Sans Bold"/>
                </a:rPr>
                <a:t>Money</a:t>
              </a:r>
            </a:p>
          </p:txBody>
        </p:sp>
        <p:sp>
          <p:nvSpPr>
            <p:cNvPr id="12" name="TextBox 12"/>
            <p:cNvSpPr txBox="1"/>
            <p:nvPr/>
          </p:nvSpPr>
          <p:spPr>
            <a:xfrm>
              <a:off x="9984623" y="5393913"/>
              <a:ext cx="5866210" cy="1789166"/>
            </a:xfrm>
            <a:prstGeom prst="rect">
              <a:avLst/>
            </a:prstGeom>
          </p:spPr>
          <p:txBody>
            <a:bodyPr lIns="0" tIns="0" rIns="0" bIns="0" rtlCol="0" anchor="t">
              <a:spAutoFit/>
            </a:bodyPr>
            <a:lstStyle/>
            <a:p>
              <a:pPr marL="558105" lvl="1" indent="-279053">
                <a:lnSpc>
                  <a:spcPts val="3619"/>
                </a:lnSpc>
                <a:buFont typeface="Arial"/>
                <a:buChar char="•"/>
              </a:pPr>
              <a:r>
                <a:rPr lang="en-US" sz="2585">
                  <a:solidFill>
                    <a:srgbClr val="000000"/>
                  </a:solidFill>
                  <a:latin typeface="DM Sans Bold"/>
                </a:rPr>
                <a:t>A great family life</a:t>
              </a:r>
            </a:p>
            <a:p>
              <a:pPr marL="558105" lvl="1" indent="-279053">
                <a:lnSpc>
                  <a:spcPts val="3619"/>
                </a:lnSpc>
                <a:buFont typeface="Arial"/>
                <a:buChar char="•"/>
              </a:pPr>
              <a:r>
                <a:rPr lang="en-US" sz="2585">
                  <a:solidFill>
                    <a:srgbClr val="000000"/>
                  </a:solidFill>
                  <a:latin typeface="DM Sans Bold"/>
                </a:rPr>
                <a:t>A life that isn’t stressful </a:t>
              </a:r>
            </a:p>
            <a:p>
              <a:pPr marL="558105" lvl="1" indent="-279053">
                <a:lnSpc>
                  <a:spcPts val="3619"/>
                </a:lnSpc>
                <a:buFont typeface="Arial"/>
                <a:buChar char="•"/>
              </a:pPr>
              <a:r>
                <a:rPr lang="en-US" sz="2585">
                  <a:solidFill>
                    <a:srgbClr val="000000"/>
                  </a:solidFill>
                  <a:latin typeface="DM Sans Bold"/>
                </a:rPr>
                <a:t>A life that’s exciting</a:t>
              </a:r>
            </a:p>
          </p:txBody>
        </p:sp>
        <p:grpSp>
          <p:nvGrpSpPr>
            <p:cNvPr id="13" name="Group 13"/>
            <p:cNvGrpSpPr/>
            <p:nvPr/>
          </p:nvGrpSpPr>
          <p:grpSpPr>
            <a:xfrm>
              <a:off x="0" y="0"/>
              <a:ext cx="16830684" cy="9117084"/>
              <a:chOff x="0" y="0"/>
              <a:chExt cx="3843366" cy="2081929"/>
            </a:xfrm>
          </p:grpSpPr>
          <p:sp>
            <p:nvSpPr>
              <p:cNvPr id="14" name="Freeform 14"/>
              <p:cNvSpPr/>
              <p:nvPr/>
            </p:nvSpPr>
            <p:spPr>
              <a:xfrm>
                <a:off x="0" y="0"/>
                <a:ext cx="3843366" cy="2081929"/>
              </a:xfrm>
              <a:custGeom>
                <a:avLst/>
                <a:gdLst/>
                <a:ahLst/>
                <a:cxnLst/>
                <a:rect l="l" t="t" r="r" b="b"/>
                <a:pathLst>
                  <a:path w="3843366" h="2081929">
                    <a:moveTo>
                      <a:pt x="0" y="0"/>
                    </a:moveTo>
                    <a:lnTo>
                      <a:pt x="3843366" y="0"/>
                    </a:lnTo>
                    <a:lnTo>
                      <a:pt x="3843366" y="2081929"/>
                    </a:lnTo>
                    <a:lnTo>
                      <a:pt x="0" y="2081929"/>
                    </a:lnTo>
                    <a:close/>
                  </a:path>
                </a:pathLst>
              </a:custGeom>
              <a:solidFill>
                <a:srgbClr val="000000">
                  <a:alpha val="0"/>
                </a:srgbClr>
              </a:solidFill>
              <a:ln w="114300" cap="sq">
                <a:solidFill>
                  <a:srgbClr val="FBC900"/>
                </a:solidFill>
                <a:prstDash val="solid"/>
                <a:miter/>
              </a:ln>
            </p:spPr>
            <p:txBody>
              <a:bodyPr/>
              <a:lstStyle/>
              <a:p>
                <a:endParaRPr lang="en-GB"/>
              </a:p>
            </p:txBody>
          </p:sp>
          <p:sp>
            <p:nvSpPr>
              <p:cNvPr id="15" name="TextBox 15"/>
              <p:cNvSpPr txBox="1"/>
              <p:nvPr/>
            </p:nvSpPr>
            <p:spPr>
              <a:xfrm>
                <a:off x="0" y="-38100"/>
                <a:ext cx="812800" cy="850900"/>
              </a:xfrm>
              <a:prstGeom prst="rect">
                <a:avLst/>
              </a:prstGeom>
            </p:spPr>
            <p:txBody>
              <a:bodyPr lIns="68781" tIns="68781" rIns="68781" bIns="68781" rtlCol="0" anchor="ctr"/>
              <a:lstStyle/>
              <a:p>
                <a:pPr algn="ctr">
                  <a:lnSpc>
                    <a:spcPts val="2659"/>
                  </a:lnSpc>
                </a:pPr>
                <a:endParaRPr/>
              </a:p>
            </p:txBody>
          </p:sp>
        </p:grpSp>
      </p:grpSp>
      <p:sp>
        <p:nvSpPr>
          <p:cNvPr id="16" name="TextBox 16"/>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17" name="Group 17"/>
          <p:cNvGrpSpPr/>
          <p:nvPr/>
        </p:nvGrpSpPr>
        <p:grpSpPr>
          <a:xfrm>
            <a:off x="764314" y="836419"/>
            <a:ext cx="8379686" cy="1814667"/>
            <a:chOff x="0" y="0"/>
            <a:chExt cx="2206995" cy="477937"/>
          </a:xfrm>
        </p:grpSpPr>
        <p:sp>
          <p:nvSpPr>
            <p:cNvPr id="18" name="Freeform 18"/>
            <p:cNvSpPr/>
            <p:nvPr/>
          </p:nvSpPr>
          <p:spPr>
            <a:xfrm>
              <a:off x="0" y="0"/>
              <a:ext cx="2206996" cy="477937"/>
            </a:xfrm>
            <a:custGeom>
              <a:avLst/>
              <a:gdLst/>
              <a:ahLst/>
              <a:cxnLst/>
              <a:rect l="l" t="t" r="r" b="b"/>
              <a:pathLst>
                <a:path w="2206996" h="477937">
                  <a:moveTo>
                    <a:pt x="0" y="0"/>
                  </a:moveTo>
                  <a:lnTo>
                    <a:pt x="2206996" y="0"/>
                  </a:lnTo>
                  <a:lnTo>
                    <a:pt x="2206996" y="477937"/>
                  </a:lnTo>
                  <a:lnTo>
                    <a:pt x="0" y="477937"/>
                  </a:lnTo>
                  <a:close/>
                </a:path>
              </a:pathLst>
            </a:custGeom>
            <a:solidFill>
              <a:srgbClr val="FBC900"/>
            </a:solidFill>
          </p:spPr>
          <p:txBody>
            <a:bodyPr/>
            <a:lstStyle/>
            <a:p>
              <a:endParaRPr lang="en-GB"/>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019175" y="1028700"/>
            <a:ext cx="7908509" cy="1348959"/>
          </a:xfrm>
          <a:prstGeom prst="rect">
            <a:avLst/>
          </a:prstGeom>
        </p:spPr>
        <p:txBody>
          <a:bodyPr lIns="0" tIns="0" rIns="0" bIns="0" rtlCol="0" anchor="t">
            <a:spAutoFit/>
          </a:bodyPr>
          <a:lstStyle/>
          <a:p>
            <a:pPr>
              <a:lnSpc>
                <a:spcPts val="2659"/>
              </a:lnSpc>
              <a:spcBef>
                <a:spcPct val="0"/>
              </a:spcBef>
            </a:pPr>
            <a:r>
              <a:rPr lang="en-US" sz="1850">
                <a:solidFill>
                  <a:srgbClr val="000000"/>
                </a:solidFill>
                <a:latin typeface="Lato 1 Bold"/>
              </a:rPr>
              <a:t>Prompts for the previous slide if needed.</a:t>
            </a:r>
          </a:p>
          <a:p>
            <a:pPr>
              <a:lnSpc>
                <a:spcPts val="2659"/>
              </a:lnSpc>
              <a:spcBef>
                <a:spcPct val="0"/>
              </a:spcBef>
            </a:pPr>
            <a:endParaRPr lang="en-US" sz="1899">
              <a:solidFill>
                <a:srgbClr val="000000"/>
              </a:solidFill>
              <a:latin typeface="Lato 1 Bold"/>
            </a:endParaRPr>
          </a:p>
          <a:p>
            <a:pPr>
              <a:lnSpc>
                <a:spcPts val="2659"/>
              </a:lnSpc>
              <a:spcBef>
                <a:spcPct val="0"/>
              </a:spcBef>
            </a:pPr>
            <a:r>
              <a:rPr lang="en-US" sz="1850">
                <a:solidFill>
                  <a:srgbClr val="000000"/>
                </a:solidFill>
                <a:latin typeface="Lato 1"/>
              </a:rPr>
              <a:t>More information can be found in </a:t>
            </a:r>
            <a:r>
              <a:rPr lang="en-US" sz="1850">
                <a:solidFill>
                  <a:srgbClr val="000000"/>
                </a:solidFill>
                <a:latin typeface="Lato 1 Bold"/>
              </a:rPr>
              <a:t>Chapter 5.4 of </a:t>
            </a:r>
            <a:r>
              <a:rPr lang="en-US" sz="1850" i="1">
                <a:solidFill>
                  <a:srgbClr val="000000"/>
                </a:solidFill>
                <a:latin typeface="Lato 1 Bold"/>
              </a:rPr>
              <a:t>Understanding Apprenticeships: A Student’s Guide</a:t>
            </a:r>
            <a:r>
              <a:rPr lang="en-US" sz="1850" i="1">
                <a:solidFill>
                  <a:srgbClr val="000000"/>
                </a:solidFill>
                <a:latin typeface="Lato 1 Bold"/>
                <a:ea typeface="Lato 1 Bold"/>
                <a:cs typeface="Lato 1 Bold"/>
              </a:rPr>
              <a:t>.</a:t>
            </a:r>
            <a:r>
              <a:rPr lang="en-US" sz="1850">
                <a:solidFill>
                  <a:srgbClr val="000000"/>
                </a:solidFill>
                <a:latin typeface="Lato 1"/>
              </a:rPr>
              <a:t> </a:t>
            </a:r>
            <a:endParaRPr lang="en-US" sz="1850">
              <a:solidFill>
                <a:srgbClr val="000000"/>
              </a:solidFill>
              <a:latin typeface="Lato 1"/>
              <a:ea typeface="Lato 1"/>
              <a:cs typeface="Lato 1"/>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616865">
            <a:off x="16416273" y="-4022925"/>
            <a:ext cx="3398072" cy="339807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6A7">
                <a:alpha val="53725"/>
              </a:srgbClr>
            </a:solidFill>
          </p:spPr>
          <p:txBody>
            <a:bodyPr/>
            <a:lstStyle/>
            <a:p>
              <a:endParaRPr lang="en-GB"/>
            </a:p>
          </p:txBody>
        </p:sp>
        <p:sp>
          <p:nvSpPr>
            <p:cNvPr id="4" name="TextBox 4"/>
            <p:cNvSpPr txBox="1"/>
            <p:nvPr/>
          </p:nvSpPr>
          <p:spPr>
            <a:xfrm>
              <a:off x="76200" y="57150"/>
              <a:ext cx="660400" cy="679450"/>
            </a:xfrm>
            <a:prstGeom prst="rect">
              <a:avLst/>
            </a:prstGeom>
          </p:spPr>
          <p:txBody>
            <a:bodyPr lIns="152161" tIns="152161" rIns="152161" bIns="152161" rtlCol="0" anchor="ctr"/>
            <a:lstStyle/>
            <a:p>
              <a:pPr algn="ctr">
                <a:lnSpc>
                  <a:spcPts val="1341"/>
                </a:lnSpc>
              </a:pPr>
              <a:endParaRPr/>
            </a:p>
          </p:txBody>
        </p:sp>
      </p:grpSp>
      <p:grpSp>
        <p:nvGrpSpPr>
          <p:cNvPr id="5" name="Group 5"/>
          <p:cNvGrpSpPr/>
          <p:nvPr/>
        </p:nvGrpSpPr>
        <p:grpSpPr>
          <a:xfrm>
            <a:off x="1355857" y="1731793"/>
            <a:ext cx="10741742" cy="1763996"/>
            <a:chOff x="0" y="0"/>
            <a:chExt cx="14322322" cy="2351995"/>
          </a:xfrm>
        </p:grpSpPr>
        <p:sp>
          <p:nvSpPr>
            <p:cNvPr id="6" name="TextBox 6"/>
            <p:cNvSpPr txBox="1"/>
            <p:nvPr/>
          </p:nvSpPr>
          <p:spPr>
            <a:xfrm>
              <a:off x="3155179" y="526176"/>
              <a:ext cx="1170581" cy="1356794"/>
            </a:xfrm>
            <a:prstGeom prst="rect">
              <a:avLst/>
            </a:prstGeom>
          </p:spPr>
          <p:txBody>
            <a:bodyPr lIns="0" tIns="0" rIns="0" bIns="0" rtlCol="0" anchor="t">
              <a:spAutoFit/>
            </a:bodyPr>
            <a:lstStyle/>
            <a:p>
              <a:pPr>
                <a:lnSpc>
                  <a:spcPts val="7700"/>
                </a:lnSpc>
              </a:pPr>
              <a:r>
                <a:rPr lang="en-US" sz="7000">
                  <a:solidFill>
                    <a:srgbClr val="E76B4C"/>
                  </a:solidFill>
                  <a:latin typeface="DM Sans Bold"/>
                </a:rPr>
                <a:t>2.</a:t>
              </a:r>
            </a:p>
          </p:txBody>
        </p:sp>
        <p:grpSp>
          <p:nvGrpSpPr>
            <p:cNvPr id="7" name="Group 7"/>
            <p:cNvGrpSpPr/>
            <p:nvPr/>
          </p:nvGrpSpPr>
          <p:grpSpPr>
            <a:xfrm>
              <a:off x="0" y="0"/>
              <a:ext cx="2351995" cy="23519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3A8A"/>
              </a:solidFill>
            </p:spPr>
            <p:txBody>
              <a:bodyPr/>
              <a:lstStyle/>
              <a:p>
                <a:endParaRPr lang="en-GB"/>
              </a:p>
            </p:txBody>
          </p:sp>
          <p:sp>
            <p:nvSpPr>
              <p:cNvPr id="9" name="TextBox 9"/>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10" name="Freeform 10"/>
            <p:cNvSpPr/>
            <p:nvPr/>
          </p:nvSpPr>
          <p:spPr>
            <a:xfrm>
              <a:off x="584236" y="273539"/>
              <a:ext cx="1183523" cy="1804917"/>
            </a:xfrm>
            <a:custGeom>
              <a:avLst/>
              <a:gdLst/>
              <a:ahLst/>
              <a:cxnLst/>
              <a:rect l="l" t="t" r="r" b="b"/>
              <a:pathLst>
                <a:path w="1183523" h="1804917">
                  <a:moveTo>
                    <a:pt x="0" y="0"/>
                  </a:moveTo>
                  <a:lnTo>
                    <a:pt x="1183523" y="0"/>
                  </a:lnTo>
                  <a:lnTo>
                    <a:pt x="1183523" y="1804917"/>
                  </a:lnTo>
                  <a:lnTo>
                    <a:pt x="0" y="1804917"/>
                  </a:lnTo>
                  <a:lnTo>
                    <a:pt x="0" y="0"/>
                  </a:lnTo>
                  <a:close/>
                </a:path>
              </a:pathLst>
            </a:custGeom>
            <a:blipFill>
              <a:blip r:embed="rId2"/>
              <a:stretch>
                <a:fillRect l="-334759" t="-56688" r="-332368" b="-346333"/>
              </a:stretch>
            </a:blipFill>
          </p:spPr>
          <p:txBody>
            <a:bodyPr/>
            <a:lstStyle/>
            <a:p>
              <a:endParaRPr lang="en-GB"/>
            </a:p>
          </p:txBody>
        </p:sp>
        <p:sp>
          <p:nvSpPr>
            <p:cNvPr id="11" name="TextBox 11"/>
            <p:cNvSpPr txBox="1"/>
            <p:nvPr/>
          </p:nvSpPr>
          <p:spPr>
            <a:xfrm>
              <a:off x="4440060" y="609270"/>
              <a:ext cx="9882262" cy="1190606"/>
            </a:xfrm>
            <a:prstGeom prst="rect">
              <a:avLst/>
            </a:prstGeom>
          </p:spPr>
          <p:txBody>
            <a:bodyPr lIns="0" tIns="0" rIns="0" bIns="0" rtlCol="0" anchor="t">
              <a:spAutoFit/>
            </a:bodyPr>
            <a:lstStyle/>
            <a:p>
              <a:pPr algn="just">
                <a:lnSpc>
                  <a:spcPts val="6804"/>
                </a:lnSpc>
              </a:pPr>
              <a:r>
                <a:rPr lang="en-US" sz="6186">
                  <a:solidFill>
                    <a:srgbClr val="E76B4C"/>
                  </a:solidFill>
                  <a:latin typeface="Lato 1 Bold"/>
                </a:rPr>
                <a:t>WHAT YOU ENJOY</a:t>
              </a:r>
            </a:p>
          </p:txBody>
        </p:sp>
      </p:grpSp>
      <p:grpSp>
        <p:nvGrpSpPr>
          <p:cNvPr id="12" name="Group 12"/>
          <p:cNvGrpSpPr/>
          <p:nvPr/>
        </p:nvGrpSpPr>
        <p:grpSpPr>
          <a:xfrm>
            <a:off x="1355857" y="4214159"/>
            <a:ext cx="15576285" cy="2995867"/>
            <a:chOff x="0" y="28575"/>
            <a:chExt cx="20768380" cy="3994489"/>
          </a:xfrm>
        </p:grpSpPr>
        <p:sp>
          <p:nvSpPr>
            <p:cNvPr id="13" name="TextBox 13"/>
            <p:cNvSpPr txBox="1"/>
            <p:nvPr/>
          </p:nvSpPr>
          <p:spPr>
            <a:xfrm>
              <a:off x="0" y="28575"/>
              <a:ext cx="20768380" cy="1326092"/>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WHAT DO YOU ENJOY DOING? WHAT DO YOU FIND REWARDING TO DO? WHAT ARE YOU HAPPY DOING?</a:t>
              </a:r>
            </a:p>
          </p:txBody>
        </p:sp>
        <p:sp>
          <p:nvSpPr>
            <p:cNvPr id="14" name="TextBox 14"/>
            <p:cNvSpPr txBox="1"/>
            <p:nvPr/>
          </p:nvSpPr>
          <p:spPr>
            <a:xfrm>
              <a:off x="0" y="2018242"/>
              <a:ext cx="20768380" cy="2004822"/>
            </a:xfrm>
            <a:prstGeom prst="rect">
              <a:avLst/>
            </a:prstGeom>
          </p:spPr>
          <p:txBody>
            <a:bodyPr lIns="0" tIns="0" rIns="0" bIns="0" rtlCol="0" anchor="t">
              <a:spAutoFit/>
            </a:bodyPr>
            <a:lstStyle/>
            <a:p>
              <a:pPr>
                <a:lnSpc>
                  <a:spcPts val="3850"/>
                </a:lnSpc>
                <a:spcBef>
                  <a:spcPct val="0"/>
                </a:spcBef>
              </a:pPr>
              <a:r>
                <a:rPr lang="en-US" sz="3500">
                  <a:solidFill>
                    <a:srgbClr val="000000"/>
                  </a:solidFill>
                  <a:latin typeface="DM Sans Bold"/>
                </a:rPr>
                <a:t>Again, knowing this does not mean you should go for one option rather than another, but it will help you to understand which options could be right for you and why.</a:t>
              </a:r>
            </a:p>
          </p:txBody>
        </p:sp>
      </p:grpSp>
      <p:grpSp>
        <p:nvGrpSpPr>
          <p:cNvPr id="15" name="Group 15"/>
          <p:cNvGrpSpPr/>
          <p:nvPr/>
        </p:nvGrpSpPr>
        <p:grpSpPr>
          <a:xfrm>
            <a:off x="0" y="8479564"/>
            <a:ext cx="18288000" cy="1807436"/>
            <a:chOff x="0" y="0"/>
            <a:chExt cx="4816593" cy="476033"/>
          </a:xfrm>
        </p:grpSpPr>
        <p:sp>
          <p:nvSpPr>
            <p:cNvPr id="16" name="Freeform 16"/>
            <p:cNvSpPr/>
            <p:nvPr/>
          </p:nvSpPr>
          <p:spPr>
            <a:xfrm>
              <a:off x="0" y="0"/>
              <a:ext cx="4816592" cy="476033"/>
            </a:xfrm>
            <a:custGeom>
              <a:avLst/>
              <a:gdLst/>
              <a:ahLst/>
              <a:cxnLst/>
              <a:rect l="l" t="t" r="r" b="b"/>
              <a:pathLst>
                <a:path w="4816592" h="476033">
                  <a:moveTo>
                    <a:pt x="0" y="0"/>
                  </a:moveTo>
                  <a:lnTo>
                    <a:pt x="4816592" y="0"/>
                  </a:lnTo>
                  <a:lnTo>
                    <a:pt x="4816592" y="476033"/>
                  </a:lnTo>
                  <a:lnTo>
                    <a:pt x="0" y="476033"/>
                  </a:lnTo>
                  <a:close/>
                </a:path>
              </a:pathLst>
            </a:custGeom>
            <a:solidFill>
              <a:srgbClr val="E6634D"/>
            </a:solidFill>
          </p:spPr>
          <p:txBody>
            <a:bodyPr/>
            <a:lstStyle/>
            <a:p>
              <a:endParaRPr lang="en-GB"/>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FE14A96462E4FA8AAD0FE42D14267" ma:contentTypeVersion="13" ma:contentTypeDescription="Create a new document." ma:contentTypeScope="" ma:versionID="e3d1ac33337c949fd3f86edf252c1e78">
  <xsd:schema xmlns:xsd="http://www.w3.org/2001/XMLSchema" xmlns:xs="http://www.w3.org/2001/XMLSchema" xmlns:p="http://schemas.microsoft.com/office/2006/metadata/properties" xmlns:ns2="ecc45cc2-b35f-49bb-8827-9da2e326d2cf" xmlns:ns3="7a80d8e1-7617-4db4-8f6f-14b93fd884f8" targetNamespace="http://schemas.microsoft.com/office/2006/metadata/properties" ma:root="true" ma:fieldsID="7e3d600cd6fe3a845133f7bbb791efe1" ns2:_="" ns3:_="">
    <xsd:import namespace="ecc45cc2-b35f-49bb-8827-9da2e326d2cf"/>
    <xsd:import namespace="7a80d8e1-7617-4db4-8f6f-14b93fd884f8"/>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45cc2-b35f-49bb-8827-9da2e326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8302cd5-cec6-4c8e-a909-d7833702115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80d8e1-7617-4db4-8f6f-14b93fd884f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cf336f-3680-471f-89e2-d127f5cd186d}" ma:internalName="TaxCatchAll" ma:showField="CatchAllData" ma:web="7a80d8e1-7617-4db4-8f6f-14b93fd884f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80d8e1-7617-4db4-8f6f-14b93fd884f8" xsi:nil="true"/>
    <lcf76f155ced4ddcb4097134ff3c332f xmlns="ecc45cc2-b35f-49bb-8827-9da2e326d2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47863D-571A-4507-8050-46E28ACA72E1}">
  <ds:schemaRefs>
    <ds:schemaRef ds:uri="7a80d8e1-7617-4db4-8f6f-14b93fd884f8"/>
    <ds:schemaRef ds:uri="ecc45cc2-b35f-49bb-8827-9da2e326d2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C59B37-866F-412D-A8FA-F230EE2ED12F}">
  <ds:schemaRefs>
    <ds:schemaRef ds:uri="http://schemas.microsoft.com/sharepoint/v3/contenttype/forms"/>
  </ds:schemaRefs>
</ds:datastoreItem>
</file>

<file path=customXml/itemProps3.xml><?xml version="1.0" encoding="utf-8"?>
<ds:datastoreItem xmlns:ds="http://schemas.openxmlformats.org/officeDocument/2006/customXml" ds:itemID="{0CCE44E0-13C1-4B1E-BBCA-0F0FFFEE87B5}">
  <ds:schemaRefs>
    <ds:schemaRef ds:uri="http://schemas.microsoft.com/office/infopath/2007/PartnerControls"/>
    <ds:schemaRef ds:uri="http://purl.org/dc/terms/"/>
    <ds:schemaRef ds:uri="ecc45cc2-b35f-49bb-8827-9da2e326d2cf"/>
    <ds:schemaRef ds:uri="http://schemas.microsoft.com/office/2006/metadata/properties"/>
    <ds:schemaRef ds:uri="http://schemas.microsoft.com/office/2006/documentManagement/types"/>
    <ds:schemaRef ds:uri="http://purl.org/dc/dcmitype/"/>
    <ds:schemaRef ds:uri="7a80d8e1-7617-4db4-8f6f-14b93fd884f8"/>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Custom</PresentationFormat>
  <Paragraphs>150</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Arial</vt:lpstr>
      <vt:lpstr>DM Sans Bold</vt:lpstr>
      <vt:lpstr>Lato 1 Bold</vt:lpstr>
      <vt:lpstr>Lato 1</vt:lpstr>
      <vt:lpstr>Segoe UI</vt:lpstr>
      <vt:lpstr>Lato 1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 Lesson Plan 1 - Teacher copy</dc:title>
  <cp:lastModifiedBy>Jennifer Lodge</cp:lastModifiedBy>
  <cp:revision>18</cp:revision>
  <dcterms:created xsi:type="dcterms:W3CDTF">2006-08-16T00:00:00Z</dcterms:created>
  <dcterms:modified xsi:type="dcterms:W3CDTF">2023-10-30T14:00:11Z</dcterms:modified>
  <dc:identifier>DAFv1q3iQSI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0x010100738FE14A96462E4FA8AAD0FE42D14267</vt:lpwstr>
  </property>
  <property fmtid="{D5CDD505-2E9C-101B-9397-08002B2CF9AE}" pid="3" name="MediaServiceImageTags">
    <vt:lpwstr/>
  </property>
</Properties>
</file>