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DM Sans Bold" panose="020B0604020202020204" charset="0"/>
      <p:regular r:id="rId21"/>
      <p:bold r:id="rId22"/>
    </p:embeddedFont>
    <p:embeddedFont>
      <p:font typeface="Lato 1" panose="020B0604020202020204" charset="0"/>
      <p:regular r:id="rId23"/>
    </p:embeddedFont>
    <p:embeddedFont>
      <p:font typeface="Lato 1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6002B-A42E-FBC0-9153-283A6181F028}" v="69" dt="2023-10-11T16:26:12.988"/>
    <p1510:client id="{F7A95343-D478-9AC6-BA76-DA9433DB64A5}" v="162" dt="2023-10-12T11:13:20.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Smith" userId="S::louisa@trotman.co.uk::ca9fbc5c-14e3-42e4-85fa-f3c5fb56c291" providerId="AD" clId="Web-{9E96002B-A42E-FBC0-9153-283A6181F028}"/>
    <pc:docChg chg="modSld">
      <pc:chgData name="Louisa Smith" userId="S::louisa@trotman.co.uk::ca9fbc5c-14e3-42e4-85fa-f3c5fb56c291" providerId="AD" clId="Web-{9E96002B-A42E-FBC0-9153-283A6181F028}" dt="2023-10-11T16:26:12.988" v="34" actId="20577"/>
      <pc:docMkLst>
        <pc:docMk/>
      </pc:docMkLst>
      <pc:sldChg chg="modSp">
        <pc:chgData name="Louisa Smith" userId="S::louisa@trotman.co.uk::ca9fbc5c-14e3-42e4-85fa-f3c5fb56c291" providerId="AD" clId="Web-{9E96002B-A42E-FBC0-9153-283A6181F028}" dt="2023-10-11T15:52:44.672" v="5" actId="20577"/>
        <pc:sldMkLst>
          <pc:docMk/>
          <pc:sldMk cId="0" sldId="258"/>
        </pc:sldMkLst>
        <pc:spChg chg="mod">
          <ac:chgData name="Louisa Smith" userId="S::louisa@trotman.co.uk::ca9fbc5c-14e3-42e4-85fa-f3c5fb56c291" providerId="AD" clId="Web-{9E96002B-A42E-FBC0-9153-283A6181F028}" dt="2023-10-11T15:52:44.672" v="5" actId="20577"/>
          <ac:spMkLst>
            <pc:docMk/>
            <pc:sldMk cId="0" sldId="258"/>
            <ac:spMk id="25" creationId="{00000000-0000-0000-0000-000000000000}"/>
          </ac:spMkLst>
        </pc:spChg>
      </pc:sldChg>
      <pc:sldChg chg="modSp">
        <pc:chgData name="Louisa Smith" userId="S::louisa@trotman.co.uk::ca9fbc5c-14e3-42e4-85fa-f3c5fb56c291" providerId="AD" clId="Web-{9E96002B-A42E-FBC0-9153-283A6181F028}" dt="2023-10-11T15:54:49.863" v="8" actId="20577"/>
        <pc:sldMkLst>
          <pc:docMk/>
          <pc:sldMk cId="0" sldId="259"/>
        </pc:sldMkLst>
        <pc:spChg chg="mod">
          <ac:chgData name="Louisa Smith" userId="S::louisa@trotman.co.uk::ca9fbc5c-14e3-42e4-85fa-f3c5fb56c291" providerId="AD" clId="Web-{9E96002B-A42E-FBC0-9153-283A6181F028}" dt="2023-10-11T15:54:49.863" v="8" actId="20577"/>
          <ac:spMkLst>
            <pc:docMk/>
            <pc:sldMk cId="0" sldId="259"/>
            <ac:spMk id="9" creationId="{00000000-0000-0000-0000-000000000000}"/>
          </ac:spMkLst>
        </pc:spChg>
      </pc:sldChg>
      <pc:sldChg chg="modSp">
        <pc:chgData name="Louisa Smith" userId="S::louisa@trotman.co.uk::ca9fbc5c-14e3-42e4-85fa-f3c5fb56c291" providerId="AD" clId="Web-{9E96002B-A42E-FBC0-9153-283A6181F028}" dt="2023-10-11T16:18:40.086" v="16" actId="20577"/>
        <pc:sldMkLst>
          <pc:docMk/>
          <pc:sldMk cId="0" sldId="260"/>
        </pc:sldMkLst>
        <pc:spChg chg="mod">
          <ac:chgData name="Louisa Smith" userId="S::louisa@trotman.co.uk::ca9fbc5c-14e3-42e4-85fa-f3c5fb56c291" providerId="AD" clId="Web-{9E96002B-A42E-FBC0-9153-283A6181F028}" dt="2023-10-11T16:04:54.362" v="14" actId="20577"/>
          <ac:spMkLst>
            <pc:docMk/>
            <pc:sldMk cId="0" sldId="260"/>
            <ac:spMk id="10" creationId="{00000000-0000-0000-0000-000000000000}"/>
          </ac:spMkLst>
        </pc:spChg>
        <pc:spChg chg="mod">
          <ac:chgData name="Louisa Smith" userId="S::louisa@trotman.co.uk::ca9fbc5c-14e3-42e4-85fa-f3c5fb56c291" providerId="AD" clId="Web-{9E96002B-A42E-FBC0-9153-283A6181F028}" dt="2023-10-11T16:18:40.086" v="16" actId="20577"/>
          <ac:spMkLst>
            <pc:docMk/>
            <pc:sldMk cId="0" sldId="260"/>
            <ac:spMk id="11" creationId="{00000000-0000-0000-0000-000000000000}"/>
          </ac:spMkLst>
        </pc:spChg>
      </pc:sldChg>
      <pc:sldChg chg="modSp">
        <pc:chgData name="Louisa Smith" userId="S::louisa@trotman.co.uk::ca9fbc5c-14e3-42e4-85fa-f3c5fb56c291" providerId="AD" clId="Web-{9E96002B-A42E-FBC0-9153-283A6181F028}" dt="2023-10-11T16:03:48.658" v="11" actId="20577"/>
        <pc:sldMkLst>
          <pc:docMk/>
          <pc:sldMk cId="0" sldId="263"/>
        </pc:sldMkLst>
        <pc:spChg chg="mod">
          <ac:chgData name="Louisa Smith" userId="S::louisa@trotman.co.uk::ca9fbc5c-14e3-42e4-85fa-f3c5fb56c291" providerId="AD" clId="Web-{9E96002B-A42E-FBC0-9153-283A6181F028}" dt="2023-10-11T16:03:48.658" v="11" actId="20577"/>
          <ac:spMkLst>
            <pc:docMk/>
            <pc:sldMk cId="0" sldId="263"/>
            <ac:spMk id="14" creationId="{00000000-0000-0000-0000-000000000000}"/>
          </ac:spMkLst>
        </pc:spChg>
      </pc:sldChg>
      <pc:sldChg chg="modSp">
        <pc:chgData name="Louisa Smith" userId="S::louisa@trotman.co.uk::ca9fbc5c-14e3-42e4-85fa-f3c5fb56c291" providerId="AD" clId="Web-{9E96002B-A42E-FBC0-9153-283A6181F028}" dt="2023-10-11T16:20:11.057" v="21" actId="20577"/>
        <pc:sldMkLst>
          <pc:docMk/>
          <pc:sldMk cId="0" sldId="265"/>
        </pc:sldMkLst>
        <pc:spChg chg="mod">
          <ac:chgData name="Louisa Smith" userId="S::louisa@trotman.co.uk::ca9fbc5c-14e3-42e4-85fa-f3c5fb56c291" providerId="AD" clId="Web-{9E96002B-A42E-FBC0-9153-283A6181F028}" dt="2023-10-11T16:20:11.057" v="21" actId="20577"/>
          <ac:spMkLst>
            <pc:docMk/>
            <pc:sldMk cId="0" sldId="265"/>
            <ac:spMk id="2" creationId="{00000000-0000-0000-0000-000000000000}"/>
          </ac:spMkLst>
        </pc:spChg>
      </pc:sldChg>
      <pc:sldChg chg="modSp">
        <pc:chgData name="Louisa Smith" userId="S::louisa@trotman.co.uk::ca9fbc5c-14e3-42e4-85fa-f3c5fb56c291" providerId="AD" clId="Web-{9E96002B-A42E-FBC0-9153-283A6181F028}" dt="2023-10-11T16:26:12.988" v="34" actId="20577"/>
        <pc:sldMkLst>
          <pc:docMk/>
          <pc:sldMk cId="0" sldId="267"/>
        </pc:sldMkLst>
        <pc:spChg chg="mod">
          <ac:chgData name="Louisa Smith" userId="S::louisa@trotman.co.uk::ca9fbc5c-14e3-42e4-85fa-f3c5fb56c291" providerId="AD" clId="Web-{9E96002B-A42E-FBC0-9153-283A6181F028}" dt="2023-10-11T16:24:11.126" v="27" actId="20577"/>
          <ac:spMkLst>
            <pc:docMk/>
            <pc:sldMk cId="0" sldId="267"/>
            <ac:spMk id="8" creationId="{00000000-0000-0000-0000-000000000000}"/>
          </ac:spMkLst>
        </pc:spChg>
        <pc:spChg chg="mod">
          <ac:chgData name="Louisa Smith" userId="S::louisa@trotman.co.uk::ca9fbc5c-14e3-42e4-85fa-f3c5fb56c291" providerId="AD" clId="Web-{9E96002B-A42E-FBC0-9153-283A6181F028}" dt="2023-10-11T16:26:12.988" v="34" actId="20577"/>
          <ac:spMkLst>
            <pc:docMk/>
            <pc:sldMk cId="0" sldId="267"/>
            <ac:spMk id="9" creationId="{00000000-0000-0000-0000-000000000000}"/>
          </ac:spMkLst>
        </pc:spChg>
      </pc:sldChg>
    </pc:docChg>
  </pc:docChgLst>
  <pc:docChgLst>
    <pc:chgData name="Louisa Smith" userId="S::louisa@trotman.co.uk::ca9fbc5c-14e3-42e4-85fa-f3c5fb56c291" providerId="AD" clId="Web-{F7A95343-D478-9AC6-BA76-DA9433DB64A5}"/>
    <pc:docChg chg="modSld">
      <pc:chgData name="Louisa Smith" userId="S::louisa@trotman.co.uk::ca9fbc5c-14e3-42e4-85fa-f3c5fb56c291" providerId="AD" clId="Web-{F7A95343-D478-9AC6-BA76-DA9433DB64A5}" dt="2023-10-12T11:13:18.056" v="76" actId="20577"/>
      <pc:docMkLst>
        <pc:docMk/>
      </pc:docMkLst>
      <pc:sldChg chg="modSp">
        <pc:chgData name="Louisa Smith" userId="S::louisa@trotman.co.uk::ca9fbc5c-14e3-42e4-85fa-f3c5fb56c291" providerId="AD" clId="Web-{F7A95343-D478-9AC6-BA76-DA9433DB64A5}" dt="2023-10-12T10:42:30.121" v="3" actId="20577"/>
        <pc:sldMkLst>
          <pc:docMk/>
          <pc:sldMk cId="0" sldId="258"/>
        </pc:sldMkLst>
        <pc:spChg chg="mod">
          <ac:chgData name="Louisa Smith" userId="S::louisa@trotman.co.uk::ca9fbc5c-14e3-42e4-85fa-f3c5fb56c291" providerId="AD" clId="Web-{F7A95343-D478-9AC6-BA76-DA9433DB64A5}" dt="2023-10-12T10:42:30.121" v="3" actId="20577"/>
          <ac:spMkLst>
            <pc:docMk/>
            <pc:sldMk cId="0" sldId="258"/>
            <ac:spMk id="25" creationId="{00000000-0000-0000-0000-000000000000}"/>
          </ac:spMkLst>
        </pc:spChg>
      </pc:sldChg>
      <pc:sldChg chg="modSp">
        <pc:chgData name="Louisa Smith" userId="S::louisa@trotman.co.uk::ca9fbc5c-14e3-42e4-85fa-f3c5fb56c291" providerId="AD" clId="Web-{F7A95343-D478-9AC6-BA76-DA9433DB64A5}" dt="2023-10-12T11:13:18.056" v="76" actId="20577"/>
        <pc:sldMkLst>
          <pc:docMk/>
          <pc:sldMk cId="0" sldId="267"/>
        </pc:sldMkLst>
        <pc:spChg chg="mod">
          <ac:chgData name="Louisa Smith" userId="S::louisa@trotman.co.uk::ca9fbc5c-14e3-42e4-85fa-f3c5fb56c291" providerId="AD" clId="Web-{F7A95343-D478-9AC6-BA76-DA9433DB64A5}" dt="2023-10-12T11:13:18.056" v="76" actId="20577"/>
          <ac:spMkLst>
            <pc:docMk/>
            <pc:sldMk cId="0" sldId="267"/>
            <ac:spMk id="8" creationId="{00000000-0000-0000-0000-000000000000}"/>
          </ac:spMkLst>
        </pc:spChg>
        <pc:spChg chg="mod">
          <ac:chgData name="Louisa Smith" userId="S::louisa@trotman.co.uk::ca9fbc5c-14e3-42e4-85fa-f3c5fb56c291" providerId="AD" clId="Web-{F7A95343-D478-9AC6-BA76-DA9433DB64A5}" dt="2023-10-12T11:13:14.947" v="73" actId="20577"/>
          <ac:spMkLst>
            <pc:docMk/>
            <pc:sldMk cId="0" sldId="267"/>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90020"/>
            <a:ext cx="18288000" cy="2196980"/>
          </a:xfrm>
          <a:custGeom>
            <a:avLst/>
            <a:gdLst/>
            <a:ahLst/>
            <a:cxnLst/>
            <a:rect l="l" t="t" r="r" b="b"/>
            <a:pathLst>
              <a:path w="18288000" h="2196980">
                <a:moveTo>
                  <a:pt x="0" y="0"/>
                </a:moveTo>
                <a:lnTo>
                  <a:pt x="18288000" y="0"/>
                </a:lnTo>
                <a:lnTo>
                  <a:pt x="18288000" y="2196980"/>
                </a:lnTo>
                <a:lnTo>
                  <a:pt x="0" y="2196980"/>
                </a:lnTo>
                <a:lnTo>
                  <a:pt x="0" y="0"/>
                </a:lnTo>
                <a:close/>
              </a:path>
            </a:pathLst>
          </a:custGeom>
          <a:blipFill>
            <a:blip r:embed="rId2"/>
            <a:stretch>
              <a:fillRect l="-4578" t="-177974" r="-4578" b="-630665"/>
            </a:stretch>
          </a:blipFill>
        </p:spPr>
      </p:sp>
      <p:sp>
        <p:nvSpPr>
          <p:cNvPr id="3" name="Freeform 3"/>
          <p:cNvSpPr/>
          <p:nvPr/>
        </p:nvSpPr>
        <p:spPr>
          <a:xfrm>
            <a:off x="0" y="0"/>
            <a:ext cx="18288000" cy="2197724"/>
          </a:xfrm>
          <a:custGeom>
            <a:avLst/>
            <a:gdLst/>
            <a:ahLst/>
            <a:cxnLst/>
            <a:rect l="l" t="t" r="r" b="b"/>
            <a:pathLst>
              <a:path w="18288000" h="2197724">
                <a:moveTo>
                  <a:pt x="0" y="0"/>
                </a:moveTo>
                <a:lnTo>
                  <a:pt x="18288000" y="0"/>
                </a:lnTo>
                <a:lnTo>
                  <a:pt x="18288000" y="2197724"/>
                </a:lnTo>
                <a:lnTo>
                  <a:pt x="0" y="2197724"/>
                </a:lnTo>
                <a:lnTo>
                  <a:pt x="0" y="0"/>
                </a:lnTo>
                <a:close/>
              </a:path>
            </a:pathLst>
          </a:custGeom>
          <a:blipFill>
            <a:blip r:embed="rId2"/>
            <a:stretch>
              <a:fillRect l="-7668" t="-633391" r="-10379" b="-248928"/>
            </a:stretch>
          </a:blipFill>
        </p:spPr>
      </p:sp>
      <p:sp>
        <p:nvSpPr>
          <p:cNvPr id="4" name="Freeform 4"/>
          <p:cNvSpPr/>
          <p:nvPr/>
        </p:nvSpPr>
        <p:spPr>
          <a:xfrm>
            <a:off x="866775" y="5580154"/>
            <a:ext cx="3031411" cy="4426475"/>
          </a:xfrm>
          <a:custGeom>
            <a:avLst/>
            <a:gdLst/>
            <a:ahLst/>
            <a:cxnLst/>
            <a:rect l="l" t="t" r="r" b="b"/>
            <a:pathLst>
              <a:path w="3031411" h="4426475">
                <a:moveTo>
                  <a:pt x="0" y="0"/>
                </a:moveTo>
                <a:lnTo>
                  <a:pt x="3031411" y="0"/>
                </a:lnTo>
                <a:lnTo>
                  <a:pt x="3031411" y="4426475"/>
                </a:lnTo>
                <a:lnTo>
                  <a:pt x="0" y="4426475"/>
                </a:lnTo>
                <a:lnTo>
                  <a:pt x="0" y="0"/>
                </a:lnTo>
                <a:close/>
              </a:path>
            </a:pathLst>
          </a:custGeom>
          <a:blipFill>
            <a:blip r:embed="rId3"/>
            <a:stretch>
              <a:fillRect/>
            </a:stretch>
          </a:blipFill>
        </p:spPr>
      </p:sp>
      <p:grpSp>
        <p:nvGrpSpPr>
          <p:cNvPr id="5" name="Group 5"/>
          <p:cNvGrpSpPr/>
          <p:nvPr/>
        </p:nvGrpSpPr>
        <p:grpSpPr>
          <a:xfrm>
            <a:off x="2790803" y="2850847"/>
            <a:ext cx="12706394" cy="4585307"/>
            <a:chOff x="0" y="0"/>
            <a:chExt cx="16941859" cy="6113742"/>
          </a:xfrm>
        </p:grpSpPr>
        <p:sp>
          <p:nvSpPr>
            <p:cNvPr id="6" name="TextBox 6"/>
            <p:cNvSpPr txBox="1"/>
            <p:nvPr/>
          </p:nvSpPr>
          <p:spPr>
            <a:xfrm>
              <a:off x="0" y="2445141"/>
              <a:ext cx="16941859" cy="2109688"/>
            </a:xfrm>
            <a:prstGeom prst="rect">
              <a:avLst/>
            </a:prstGeom>
          </p:spPr>
          <p:txBody>
            <a:bodyPr lIns="0" tIns="0" rIns="0" bIns="0" rtlCol="0" anchor="t">
              <a:spAutoFit/>
            </a:bodyPr>
            <a:lstStyle/>
            <a:p>
              <a:pPr algn="ctr">
                <a:lnSpc>
                  <a:spcPts val="6504"/>
                </a:lnSpc>
                <a:spcBef>
                  <a:spcPct val="0"/>
                </a:spcBef>
              </a:pPr>
              <a:r>
                <a:rPr lang="en-US" sz="4646">
                  <a:solidFill>
                    <a:srgbClr val="000000"/>
                  </a:solidFill>
                  <a:latin typeface="DM Sans Bold"/>
                </a:rPr>
                <a:t>UNDERSTANDING APPRENTICESHIPS</a:t>
              </a:r>
            </a:p>
            <a:p>
              <a:pPr algn="ctr">
                <a:lnSpc>
                  <a:spcPts val="6504"/>
                </a:lnSpc>
                <a:spcBef>
                  <a:spcPct val="0"/>
                </a:spcBef>
              </a:pPr>
              <a:r>
                <a:rPr lang="en-US" sz="4646">
                  <a:solidFill>
                    <a:srgbClr val="000000"/>
                  </a:solidFill>
                  <a:latin typeface="DM Sans Bold"/>
                </a:rPr>
                <a:t>A Student’s Guide</a:t>
              </a:r>
            </a:p>
          </p:txBody>
        </p:sp>
        <p:sp>
          <p:nvSpPr>
            <p:cNvPr id="7" name="TextBox 7"/>
            <p:cNvSpPr txBox="1"/>
            <p:nvPr/>
          </p:nvSpPr>
          <p:spPr>
            <a:xfrm>
              <a:off x="3296916" y="5008854"/>
              <a:ext cx="10348027" cy="1104889"/>
            </a:xfrm>
            <a:prstGeom prst="rect">
              <a:avLst/>
            </a:prstGeom>
          </p:spPr>
          <p:txBody>
            <a:bodyPr lIns="0" tIns="0" rIns="0" bIns="0" rtlCol="0" anchor="t">
              <a:spAutoFit/>
            </a:bodyPr>
            <a:lstStyle/>
            <a:p>
              <a:pPr algn="ctr">
                <a:lnSpc>
                  <a:spcPts val="6943"/>
                </a:lnSpc>
                <a:spcBef>
                  <a:spcPct val="0"/>
                </a:spcBef>
              </a:pPr>
              <a:r>
                <a:rPr lang="en-US" sz="4959">
                  <a:solidFill>
                    <a:srgbClr val="E76B4C"/>
                  </a:solidFill>
                  <a:latin typeface="Lato 1 Bold"/>
                </a:rPr>
                <a:t>Lesson 1: Discover Yourself</a:t>
              </a:r>
            </a:p>
          </p:txBody>
        </p:sp>
        <p:sp>
          <p:nvSpPr>
            <p:cNvPr id="8" name="TextBox 8"/>
            <p:cNvSpPr txBox="1"/>
            <p:nvPr/>
          </p:nvSpPr>
          <p:spPr>
            <a:xfrm>
              <a:off x="3723907" y="-104775"/>
              <a:ext cx="9494044" cy="2072986"/>
            </a:xfrm>
            <a:prstGeom prst="rect">
              <a:avLst/>
            </a:prstGeom>
          </p:spPr>
          <p:txBody>
            <a:bodyPr lIns="0" tIns="0" rIns="0" bIns="0" rtlCol="0" anchor="t">
              <a:spAutoFit/>
            </a:bodyPr>
            <a:lstStyle/>
            <a:p>
              <a:pPr algn="ctr">
                <a:lnSpc>
                  <a:spcPts val="6943"/>
                </a:lnSpc>
                <a:spcBef>
                  <a:spcPct val="0"/>
                </a:spcBef>
              </a:pPr>
              <a:r>
                <a:rPr lang="en-US" sz="4959">
                  <a:solidFill>
                    <a:srgbClr val="E6634D"/>
                  </a:solidFill>
                  <a:latin typeface="Lato 1 Bold"/>
                </a:rPr>
                <a:t>Supplementary materials </a:t>
              </a:r>
            </a:p>
            <a:p>
              <a:pPr algn="ctr">
                <a:lnSpc>
                  <a:spcPts val="5680"/>
                </a:lnSpc>
                <a:spcBef>
                  <a:spcPct val="0"/>
                </a:spcBef>
              </a:pPr>
              <a:r>
                <a:rPr lang="en-US" sz="4057">
                  <a:solidFill>
                    <a:srgbClr val="000000"/>
                  </a:solidFill>
                  <a:latin typeface="Lato 1 Bold"/>
                </a:rPr>
                <a:t>for students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7968" y="3493191"/>
            <a:ext cx="7666032" cy="501650"/>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THINGS YOU MIGHT ALSO ENJOY...</a:t>
            </a:r>
          </a:p>
        </p:txBody>
      </p:sp>
      <p:grpSp>
        <p:nvGrpSpPr>
          <p:cNvPr id="3" name="Group 3"/>
          <p:cNvGrpSpPr/>
          <p:nvPr/>
        </p:nvGrpSpPr>
        <p:grpSpPr>
          <a:xfrm>
            <a:off x="1218736" y="1233894"/>
            <a:ext cx="10741742" cy="1763996"/>
            <a:chOff x="0" y="0"/>
            <a:chExt cx="14322322" cy="2351995"/>
          </a:xfrm>
        </p:grpSpPr>
        <p:sp>
          <p:nvSpPr>
            <p:cNvPr id="4" name="TextBox 4"/>
            <p:cNvSpPr txBox="1"/>
            <p:nvPr/>
          </p:nvSpPr>
          <p:spPr>
            <a:xfrm>
              <a:off x="3155179" y="526176"/>
              <a:ext cx="1170581"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2.</a:t>
              </a:r>
            </a:p>
          </p:txBody>
        </p:sp>
        <p:grpSp>
          <p:nvGrpSpPr>
            <p:cNvPr id="5" name="Group 5"/>
            <p:cNvGrpSpPr/>
            <p:nvPr/>
          </p:nvGrpSpPr>
          <p:grpSpPr>
            <a:xfrm>
              <a:off x="0" y="0"/>
              <a:ext cx="2351995" cy="23519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3A8A"/>
              </a:solidFill>
            </p:spPr>
          </p:sp>
          <p:sp>
            <p:nvSpPr>
              <p:cNvPr id="7" name="TextBox 7"/>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8" name="Freeform 8"/>
            <p:cNvSpPr/>
            <p:nvPr/>
          </p:nvSpPr>
          <p:spPr>
            <a:xfrm>
              <a:off x="584236" y="273539"/>
              <a:ext cx="1183523" cy="1804917"/>
            </a:xfrm>
            <a:custGeom>
              <a:avLst/>
              <a:gdLst/>
              <a:ahLst/>
              <a:cxnLst/>
              <a:rect l="l" t="t" r="r" b="b"/>
              <a:pathLst>
                <a:path w="1183523" h="1804917">
                  <a:moveTo>
                    <a:pt x="0" y="0"/>
                  </a:moveTo>
                  <a:lnTo>
                    <a:pt x="1183523" y="0"/>
                  </a:lnTo>
                  <a:lnTo>
                    <a:pt x="1183523" y="1804917"/>
                  </a:lnTo>
                  <a:lnTo>
                    <a:pt x="0" y="1804917"/>
                  </a:lnTo>
                  <a:lnTo>
                    <a:pt x="0" y="0"/>
                  </a:lnTo>
                  <a:close/>
                </a:path>
              </a:pathLst>
            </a:custGeom>
            <a:blipFill>
              <a:blip r:embed="rId2"/>
              <a:stretch>
                <a:fillRect l="-334759" t="-56688" r="-332368" b="-346333"/>
              </a:stretch>
            </a:blipFill>
          </p:spPr>
        </p:sp>
        <p:sp>
          <p:nvSpPr>
            <p:cNvPr id="9" name="TextBox 9"/>
            <p:cNvSpPr txBox="1"/>
            <p:nvPr/>
          </p:nvSpPr>
          <p:spPr>
            <a:xfrm>
              <a:off x="4440060" y="609270"/>
              <a:ext cx="9882262"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WHAT YOU ENJOY</a:t>
              </a:r>
            </a:p>
          </p:txBody>
        </p:sp>
      </p:grpSp>
      <p:grpSp>
        <p:nvGrpSpPr>
          <p:cNvPr id="10" name="Group 10"/>
          <p:cNvGrpSpPr/>
          <p:nvPr/>
        </p:nvGrpSpPr>
        <p:grpSpPr>
          <a:xfrm>
            <a:off x="1218736" y="4461299"/>
            <a:ext cx="15850528" cy="4055721"/>
            <a:chOff x="0" y="0"/>
            <a:chExt cx="21134037" cy="5407629"/>
          </a:xfrm>
        </p:grpSpPr>
        <p:sp>
          <p:nvSpPr>
            <p:cNvPr id="11" name="TextBox 11"/>
            <p:cNvSpPr txBox="1"/>
            <p:nvPr/>
          </p:nvSpPr>
          <p:spPr>
            <a:xfrm>
              <a:off x="0" y="-133350"/>
              <a:ext cx="10025216" cy="5540979"/>
            </a:xfrm>
            <a:prstGeom prst="rect">
              <a:avLst/>
            </a:prstGeom>
          </p:spPr>
          <p:txBody>
            <a:bodyPr lIns="0" tIns="0" rIns="0" bIns="0" rtlCol="0" anchor="t">
              <a:spAutoFit/>
            </a:bodyPr>
            <a:lstStyle/>
            <a:p>
              <a:pPr marL="755753" lvl="1" indent="-377876">
                <a:lnSpc>
                  <a:spcPts val="5565"/>
                </a:lnSpc>
                <a:buFont typeface="Arial"/>
                <a:buChar char="•"/>
              </a:pPr>
              <a:r>
                <a:rPr lang="en-US" sz="3500">
                  <a:solidFill>
                    <a:srgbClr val="000000"/>
                  </a:solidFill>
                  <a:latin typeface="DM Sans Bold"/>
                </a:rPr>
                <a:t>Spending time with new people</a:t>
              </a:r>
            </a:p>
            <a:p>
              <a:pPr marL="755753" lvl="1" indent="-377876">
                <a:lnSpc>
                  <a:spcPts val="5565"/>
                </a:lnSpc>
                <a:buFont typeface="Arial"/>
                <a:buChar char="•"/>
              </a:pPr>
              <a:r>
                <a:rPr lang="en-US" sz="3500">
                  <a:solidFill>
                    <a:srgbClr val="000000"/>
                  </a:solidFill>
                  <a:latin typeface="DM Sans Bold"/>
                </a:rPr>
                <a:t>Being creative</a:t>
              </a:r>
            </a:p>
            <a:p>
              <a:pPr marL="755753" lvl="1" indent="-377876">
                <a:lnSpc>
                  <a:spcPts val="5565"/>
                </a:lnSpc>
                <a:buFont typeface="Arial"/>
                <a:buChar char="•"/>
              </a:pPr>
              <a:r>
                <a:rPr lang="en-US" sz="3500">
                  <a:solidFill>
                    <a:srgbClr val="000000"/>
                  </a:solidFill>
                  <a:latin typeface="DM Sans Bold"/>
                </a:rPr>
                <a:t>Working with tools</a:t>
              </a:r>
            </a:p>
            <a:p>
              <a:pPr marL="755753" lvl="1" indent="-377876">
                <a:lnSpc>
                  <a:spcPts val="5565"/>
                </a:lnSpc>
                <a:buFont typeface="Arial"/>
                <a:buChar char="•"/>
              </a:pPr>
              <a:r>
                <a:rPr lang="en-US" sz="3500">
                  <a:solidFill>
                    <a:srgbClr val="000000"/>
                  </a:solidFill>
                  <a:latin typeface="DM Sans Bold"/>
                </a:rPr>
                <a:t>Solving problems</a:t>
              </a:r>
            </a:p>
            <a:p>
              <a:pPr marL="755753" lvl="1" indent="-377876">
                <a:lnSpc>
                  <a:spcPts val="5565"/>
                </a:lnSpc>
                <a:buFont typeface="Arial"/>
                <a:buChar char="•"/>
              </a:pPr>
              <a:r>
                <a:rPr lang="en-US" sz="3500">
                  <a:solidFill>
                    <a:srgbClr val="000000"/>
                  </a:solidFill>
                  <a:latin typeface="DM Sans Bold"/>
                </a:rPr>
                <a:t>Caring for others (including animals and plants)</a:t>
              </a:r>
            </a:p>
          </p:txBody>
        </p:sp>
        <p:sp>
          <p:nvSpPr>
            <p:cNvPr id="12" name="TextBox 12"/>
            <p:cNvSpPr txBox="1"/>
            <p:nvPr/>
          </p:nvSpPr>
          <p:spPr>
            <a:xfrm>
              <a:off x="10352634" y="-133350"/>
              <a:ext cx="10781404" cy="5540979"/>
            </a:xfrm>
            <a:prstGeom prst="rect">
              <a:avLst/>
            </a:prstGeom>
          </p:spPr>
          <p:txBody>
            <a:bodyPr lIns="0" tIns="0" rIns="0" bIns="0" rtlCol="0" anchor="t">
              <a:spAutoFit/>
            </a:bodyPr>
            <a:lstStyle/>
            <a:p>
              <a:pPr marL="755753" lvl="1" indent="-377876">
                <a:lnSpc>
                  <a:spcPts val="5565"/>
                </a:lnSpc>
                <a:buFont typeface="Arial"/>
                <a:buChar char="•"/>
              </a:pPr>
              <a:r>
                <a:rPr lang="en-US" sz="3500">
                  <a:solidFill>
                    <a:srgbClr val="000000"/>
                  </a:solidFill>
                  <a:latin typeface="DM Sans Bold"/>
                </a:rPr>
                <a:t>Selling and persuading</a:t>
              </a:r>
            </a:p>
            <a:p>
              <a:pPr marL="755753" lvl="1" indent="-377876">
                <a:lnSpc>
                  <a:spcPts val="5565"/>
                </a:lnSpc>
                <a:buFont typeface="Arial"/>
                <a:buChar char="•"/>
              </a:pPr>
              <a:r>
                <a:rPr lang="en-US" sz="3500">
                  <a:solidFill>
                    <a:srgbClr val="000000"/>
                  </a:solidFill>
                  <a:latin typeface="DM Sans Bold"/>
                </a:rPr>
                <a:t>Routine (or variety)</a:t>
              </a:r>
            </a:p>
            <a:p>
              <a:pPr marL="755753" lvl="1" indent="-377876">
                <a:lnSpc>
                  <a:spcPts val="5565"/>
                </a:lnSpc>
                <a:buFont typeface="Arial"/>
                <a:buChar char="•"/>
              </a:pPr>
              <a:r>
                <a:rPr lang="en-US" sz="3500">
                  <a:solidFill>
                    <a:srgbClr val="000000"/>
                  </a:solidFill>
                  <a:latin typeface="DM Sans Bold"/>
                </a:rPr>
                <a:t>Working on your own (or working as a team)</a:t>
              </a:r>
            </a:p>
            <a:p>
              <a:pPr marL="755753" lvl="1" indent="-377876">
                <a:lnSpc>
                  <a:spcPts val="5565"/>
                </a:lnSpc>
                <a:buFont typeface="Arial"/>
                <a:buChar char="•"/>
              </a:pPr>
              <a:r>
                <a:rPr lang="en-US" sz="3500">
                  <a:solidFill>
                    <a:srgbClr val="000000"/>
                  </a:solidFill>
                  <a:latin typeface="DM Sans Bold"/>
                </a:rPr>
                <a:t>Working with numbers</a:t>
              </a:r>
            </a:p>
            <a:p>
              <a:pPr marL="755753" lvl="1" indent="-377876">
                <a:lnSpc>
                  <a:spcPts val="5565"/>
                </a:lnSpc>
                <a:buFont typeface="Arial"/>
                <a:buChar char="•"/>
              </a:pPr>
              <a:r>
                <a:rPr lang="en-US" sz="3500">
                  <a:solidFill>
                    <a:srgbClr val="000000"/>
                  </a:solidFill>
                  <a:latin typeface="DM Sans Bold"/>
                </a:rPr>
                <a:t>Writing</a:t>
              </a:r>
            </a:p>
          </p:txBody>
        </p:sp>
      </p:grpSp>
      <p:sp>
        <p:nvSpPr>
          <p:cNvPr id="13" name="Freeform 13"/>
          <p:cNvSpPr/>
          <p:nvPr/>
        </p:nvSpPr>
        <p:spPr>
          <a:xfrm rot="-5400000">
            <a:off x="12155240" y="4154240"/>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5638" y="5014407"/>
            <a:ext cx="17196724" cy="3729355"/>
            <a:chOff x="0" y="0"/>
            <a:chExt cx="22928965" cy="4972473"/>
          </a:xfrm>
        </p:grpSpPr>
        <p:sp>
          <p:nvSpPr>
            <p:cNvPr id="3" name="TextBox 3"/>
            <p:cNvSpPr txBox="1"/>
            <p:nvPr/>
          </p:nvSpPr>
          <p:spPr>
            <a:xfrm>
              <a:off x="729315" y="-9525"/>
              <a:ext cx="22199651" cy="4981998"/>
            </a:xfrm>
            <a:prstGeom prst="rect">
              <a:avLst/>
            </a:prstGeom>
          </p:spPr>
          <p:txBody>
            <a:bodyPr lIns="0" tIns="0" rIns="0" bIns="0" rtlCol="0" anchor="t">
              <a:spAutoFit/>
            </a:bodyPr>
            <a:lstStyle/>
            <a:p>
              <a:pPr>
                <a:lnSpc>
                  <a:spcPts val="4235"/>
                </a:lnSpc>
              </a:pPr>
              <a:r>
                <a:rPr lang="en-US" sz="3500">
                  <a:solidFill>
                    <a:srgbClr val="000000"/>
                  </a:solidFill>
                  <a:latin typeface="DM Sans Bold"/>
                </a:rPr>
                <a:t>Think about things you enjoy but are not good at </a:t>
              </a:r>
            </a:p>
            <a:p>
              <a:pPr marL="755651" lvl="1" indent="-377825">
                <a:lnSpc>
                  <a:spcPts val="4235"/>
                </a:lnSpc>
                <a:buFont typeface="Arial"/>
                <a:buChar char="•"/>
              </a:pPr>
              <a:r>
                <a:rPr lang="en-US" sz="3500">
                  <a:solidFill>
                    <a:srgbClr val="000000"/>
                  </a:solidFill>
                  <a:latin typeface="DM Sans Bold"/>
                </a:rPr>
                <a:t>do you enjoy them enough to become good enough at them for a career?</a:t>
              </a:r>
            </a:p>
            <a:p>
              <a:pPr>
                <a:lnSpc>
                  <a:spcPts val="4235"/>
                </a:lnSpc>
              </a:pPr>
              <a:r>
                <a:rPr lang="en-US" sz="3500">
                  <a:solidFill>
                    <a:srgbClr val="000000"/>
                  </a:solidFill>
                  <a:latin typeface="DM Sans Bold"/>
                </a:rPr>
                <a:t>Think about things you are good at but do not enjoy </a:t>
              </a:r>
            </a:p>
            <a:p>
              <a:pPr marL="755651" lvl="1" indent="-377825">
                <a:lnSpc>
                  <a:spcPts val="4235"/>
                </a:lnSpc>
                <a:buFont typeface="Arial"/>
                <a:buChar char="•"/>
              </a:pPr>
              <a:r>
                <a:rPr lang="en-US" sz="3500">
                  <a:solidFill>
                    <a:srgbClr val="000000"/>
                  </a:solidFill>
                  <a:latin typeface="DM Sans Bold"/>
                </a:rPr>
                <a:t>how could you make the most of them without becoming locked into doing them all the time?</a:t>
              </a:r>
            </a:p>
            <a:p>
              <a:pPr>
                <a:lnSpc>
                  <a:spcPts val="4235"/>
                </a:lnSpc>
              </a:pPr>
              <a:r>
                <a:rPr lang="en-US" sz="3500">
                  <a:solidFill>
                    <a:srgbClr val="000000"/>
                  </a:solidFill>
                  <a:latin typeface="DM Sans Bold"/>
                </a:rPr>
                <a:t>Think about your weaknesses/the things you really don’t enjoy</a:t>
              </a:r>
            </a:p>
            <a:p>
              <a:pPr marL="755651" lvl="1" indent="-377825">
                <a:lnSpc>
                  <a:spcPts val="4235"/>
                </a:lnSpc>
                <a:buFont typeface="Arial"/>
                <a:buChar char="•"/>
              </a:pPr>
              <a:r>
                <a:rPr lang="en-US" sz="3500">
                  <a:solidFill>
                    <a:srgbClr val="000000"/>
                  </a:solidFill>
                  <a:latin typeface="DM Sans Bold"/>
                </a:rPr>
                <a:t>do you need to fix them? Or can you just manage around them?</a:t>
              </a:r>
            </a:p>
          </p:txBody>
        </p:sp>
        <p:grpSp>
          <p:nvGrpSpPr>
            <p:cNvPr id="4" name="Group 4"/>
            <p:cNvGrpSpPr/>
            <p:nvPr/>
          </p:nvGrpSpPr>
          <p:grpSpPr>
            <a:xfrm>
              <a:off x="0" y="149981"/>
              <a:ext cx="438635" cy="43863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5400" y="1587012"/>
              <a:ext cx="438635" cy="43863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5400" y="3665876"/>
              <a:ext cx="438635" cy="43863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p:cNvSpPr txBox="1"/>
          <p:nvPr/>
        </p:nvSpPr>
        <p:spPr>
          <a:xfrm>
            <a:off x="1033817" y="3715826"/>
            <a:ext cx="14595914" cy="501650"/>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LESS IMPORTANT THAN YOUR ASPIRATIONS AND WHAT YOU ENJOY</a:t>
            </a:r>
          </a:p>
        </p:txBody>
      </p:sp>
      <p:grpSp>
        <p:nvGrpSpPr>
          <p:cNvPr id="14" name="Group 14"/>
          <p:cNvGrpSpPr/>
          <p:nvPr/>
        </p:nvGrpSpPr>
        <p:grpSpPr>
          <a:xfrm>
            <a:off x="0" y="1028700"/>
            <a:ext cx="18288000" cy="2240068"/>
            <a:chOff x="0" y="0"/>
            <a:chExt cx="4816593" cy="589977"/>
          </a:xfrm>
        </p:grpSpPr>
        <p:sp>
          <p:nvSpPr>
            <p:cNvPr id="15" name="Freeform 15"/>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33817" y="1266736"/>
            <a:ext cx="1763996" cy="1763996"/>
            <a:chOff x="0" y="0"/>
            <a:chExt cx="2351995" cy="2351995"/>
          </a:xfrm>
        </p:grpSpPr>
        <p:grpSp>
          <p:nvGrpSpPr>
            <p:cNvPr id="18" name="Group 18"/>
            <p:cNvGrpSpPr/>
            <p:nvPr/>
          </p:nvGrpSpPr>
          <p:grpSpPr>
            <a:xfrm>
              <a:off x="0" y="0"/>
              <a:ext cx="2351995" cy="23519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0" name="TextBox 20"/>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21" name="Freeform 21"/>
            <p:cNvSpPr/>
            <p:nvPr/>
          </p:nvSpPr>
          <p:spPr>
            <a:xfrm>
              <a:off x="403653" y="413544"/>
              <a:ext cx="1544689" cy="1491462"/>
            </a:xfrm>
            <a:custGeom>
              <a:avLst/>
              <a:gdLst/>
              <a:ahLst/>
              <a:cxnLst/>
              <a:rect l="l" t="t" r="r" b="b"/>
              <a:pathLst>
                <a:path w="1544689" h="1491462">
                  <a:moveTo>
                    <a:pt x="0" y="0"/>
                  </a:moveTo>
                  <a:lnTo>
                    <a:pt x="1544689" y="0"/>
                  </a:lnTo>
                  <a:lnTo>
                    <a:pt x="1544689" y="1491462"/>
                  </a:lnTo>
                  <a:lnTo>
                    <a:pt x="0" y="1491462"/>
                  </a:lnTo>
                  <a:lnTo>
                    <a:pt x="0" y="0"/>
                  </a:lnTo>
                  <a:close/>
                </a:path>
              </a:pathLst>
            </a:custGeom>
            <a:blipFill>
              <a:blip r:embed="rId2"/>
              <a:stretch>
                <a:fillRect l="-210982" t="-59906" r="-23390" b="-186399"/>
              </a:stretch>
            </a:blipFill>
          </p:spPr>
        </p:sp>
        <p:grpSp>
          <p:nvGrpSpPr>
            <p:cNvPr id="22" name="Group 22"/>
            <p:cNvGrpSpPr/>
            <p:nvPr/>
          </p:nvGrpSpPr>
          <p:grpSpPr>
            <a:xfrm rot="-2025388">
              <a:off x="1862852" y="316736"/>
              <a:ext cx="170979" cy="470767"/>
              <a:chOff x="0" y="0"/>
              <a:chExt cx="33774" cy="92991"/>
            </a:xfrm>
          </p:grpSpPr>
          <p:sp>
            <p:nvSpPr>
              <p:cNvPr id="23" name="Freeform 23"/>
              <p:cNvSpPr/>
              <p:nvPr/>
            </p:nvSpPr>
            <p:spPr>
              <a:xfrm>
                <a:off x="0" y="0"/>
                <a:ext cx="33774" cy="92991"/>
              </a:xfrm>
              <a:custGeom>
                <a:avLst/>
                <a:gdLst/>
                <a:ahLst/>
                <a:cxnLst/>
                <a:rect l="l" t="t" r="r" b="b"/>
                <a:pathLst>
                  <a:path w="33774" h="92991">
                    <a:moveTo>
                      <a:pt x="0" y="0"/>
                    </a:moveTo>
                    <a:lnTo>
                      <a:pt x="33774" y="0"/>
                    </a:lnTo>
                    <a:lnTo>
                      <a:pt x="33774" y="92991"/>
                    </a:lnTo>
                    <a:lnTo>
                      <a:pt x="0" y="92991"/>
                    </a:lnTo>
                    <a:close/>
                  </a:path>
                </a:pathLst>
              </a:custGeom>
              <a:solidFill>
                <a:srgbClr val="00A3CC"/>
              </a:solidFill>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5" name="TextBox 25"/>
          <p:cNvSpPr txBox="1"/>
          <p:nvPr/>
        </p:nvSpPr>
        <p:spPr>
          <a:xfrm>
            <a:off x="3190651" y="1737975"/>
            <a:ext cx="877936"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3.</a:t>
            </a:r>
          </a:p>
        </p:txBody>
      </p:sp>
      <p:sp>
        <p:nvSpPr>
          <p:cNvPr id="26" name="TextBox 26"/>
          <p:cNvSpPr txBox="1"/>
          <p:nvPr/>
        </p:nvSpPr>
        <p:spPr>
          <a:xfrm>
            <a:off x="4068587" y="1737975"/>
            <a:ext cx="11858860" cy="878667"/>
          </a:xfrm>
          <a:prstGeom prst="rect">
            <a:avLst/>
          </a:prstGeom>
        </p:spPr>
        <p:txBody>
          <a:bodyPr lIns="0" tIns="0" rIns="0" bIns="0" rtlCol="0" anchor="t">
            <a:spAutoFit/>
          </a:bodyPr>
          <a:lstStyle/>
          <a:p>
            <a:pPr algn="just">
              <a:lnSpc>
                <a:spcPts val="6804"/>
              </a:lnSpc>
            </a:pPr>
            <a:r>
              <a:rPr lang="en-US" sz="6186">
                <a:solidFill>
                  <a:srgbClr val="FFFFFF"/>
                </a:solidFill>
                <a:latin typeface="Lato 1 Bold"/>
              </a:rPr>
              <a:t>STRENGTHS AND WEAKNESSES</a:t>
            </a:r>
          </a:p>
        </p:txBody>
      </p:sp>
      <p:sp>
        <p:nvSpPr>
          <p:cNvPr id="27" name="TextBox 27"/>
          <p:cNvSpPr txBox="1"/>
          <p:nvPr/>
        </p:nvSpPr>
        <p:spPr>
          <a:xfrm>
            <a:off x="1033817" y="4379401"/>
            <a:ext cx="1033582" cy="501656"/>
          </a:xfrm>
          <a:prstGeom prst="rect">
            <a:avLst/>
          </a:prstGeom>
        </p:spPr>
        <p:txBody>
          <a:bodyPr lIns="0" tIns="0" rIns="0" bIns="0" rtlCol="0" anchor="t">
            <a:spAutoFit/>
          </a:bodyPr>
          <a:lstStyle/>
          <a:p>
            <a:pPr algn="ctr">
              <a:lnSpc>
                <a:spcPts val="3850"/>
              </a:lnSpc>
              <a:spcBef>
                <a:spcPct val="0"/>
              </a:spcBef>
            </a:pPr>
            <a:r>
              <a:rPr lang="en-US" sz="3500">
                <a:solidFill>
                  <a:srgbClr val="E76B4C"/>
                </a:solidFill>
                <a:latin typeface="DM Sans Bold"/>
              </a:rPr>
              <a:t>But…</a:t>
            </a:r>
          </a:p>
        </p:txBody>
      </p:sp>
      <p:sp>
        <p:nvSpPr>
          <p:cNvPr id="28" name="TextBox 2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0" y="0"/>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97185" y="1645614"/>
            <a:ext cx="14893630" cy="6914428"/>
            <a:chOff x="0" y="0"/>
            <a:chExt cx="19858173" cy="9219236"/>
          </a:xfrm>
        </p:grpSpPr>
        <p:grpSp>
          <p:nvGrpSpPr>
            <p:cNvPr id="4" name="Group 4"/>
            <p:cNvGrpSpPr/>
            <p:nvPr/>
          </p:nvGrpSpPr>
          <p:grpSpPr>
            <a:xfrm>
              <a:off x="0" y="0"/>
              <a:ext cx="2351995" cy="235199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6" name="TextBox 6"/>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7" name="TextBox 7"/>
            <p:cNvSpPr txBox="1"/>
            <p:nvPr/>
          </p:nvSpPr>
          <p:spPr>
            <a:xfrm>
              <a:off x="491182" y="2692382"/>
              <a:ext cx="6348962" cy="6783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EXAMPLE STRENGTHS</a:t>
              </a:r>
            </a:p>
          </p:txBody>
        </p:sp>
        <p:sp>
          <p:nvSpPr>
            <p:cNvPr id="8" name="TextBox 8"/>
            <p:cNvSpPr txBox="1"/>
            <p:nvPr/>
          </p:nvSpPr>
          <p:spPr>
            <a:xfrm>
              <a:off x="246559" y="3542469"/>
              <a:ext cx="10025216" cy="5676767"/>
            </a:xfrm>
            <a:prstGeom prst="rect">
              <a:avLst/>
            </a:prstGeom>
          </p:spPr>
          <p:txBody>
            <a:bodyPr lIns="0" tIns="0" rIns="0" bIns="0" rtlCol="0" anchor="t">
              <a:spAutoFit/>
            </a:bodyPr>
            <a:lstStyle/>
            <a:p>
              <a:pPr marL="755650" lvl="1" indent="-377825">
                <a:lnSpc>
                  <a:spcPts val="5565"/>
                </a:lnSpc>
                <a:buFont typeface="Arial"/>
                <a:buChar char="•"/>
              </a:pPr>
              <a:r>
                <a:rPr lang="en-US" sz="3500">
                  <a:solidFill>
                    <a:srgbClr val="000000"/>
                  </a:solidFill>
                  <a:latin typeface="DM Sans Bold"/>
                </a:rPr>
                <a:t>Being </a:t>
              </a:r>
              <a:r>
                <a:rPr lang="en-US" sz="3500" err="1">
                  <a:solidFill>
                    <a:srgbClr val="000000"/>
                  </a:solidFill>
                  <a:latin typeface="DM Sans Bold"/>
                </a:rPr>
                <a:t>organised</a:t>
              </a:r>
              <a:endParaRPr lang="en-US" sz="3500">
                <a:solidFill>
                  <a:srgbClr val="000000"/>
                </a:solidFill>
                <a:latin typeface="DM Sans Bold"/>
              </a:endParaRPr>
            </a:p>
            <a:p>
              <a:pPr marL="755650" lvl="1" indent="-377825">
                <a:lnSpc>
                  <a:spcPts val="5565"/>
                </a:lnSpc>
                <a:buFont typeface="Arial"/>
                <a:buChar char="•"/>
              </a:pPr>
              <a:r>
                <a:rPr lang="en-US" sz="3500">
                  <a:solidFill>
                    <a:srgbClr val="000000"/>
                  </a:solidFill>
                  <a:latin typeface="DM Sans Bold"/>
                </a:rPr>
                <a:t>Good attention to detail</a:t>
              </a:r>
            </a:p>
            <a:p>
              <a:pPr marL="755650" lvl="1" indent="-377825">
                <a:lnSpc>
                  <a:spcPts val="5565"/>
                </a:lnSpc>
                <a:buFont typeface="Arial"/>
                <a:buChar char="•"/>
              </a:pPr>
              <a:r>
                <a:rPr lang="en-US" sz="3500">
                  <a:solidFill>
                    <a:srgbClr val="000000"/>
                  </a:solidFill>
                  <a:latin typeface="DM Sans Bold"/>
                </a:rPr>
                <a:t>Being sociable</a:t>
              </a:r>
            </a:p>
            <a:p>
              <a:pPr marL="755650" lvl="1" indent="-377825">
                <a:lnSpc>
                  <a:spcPts val="5565"/>
                </a:lnSpc>
                <a:buFont typeface="Arial"/>
                <a:buChar char="•"/>
              </a:pPr>
              <a:r>
                <a:rPr lang="en-US" sz="3500">
                  <a:solidFill>
                    <a:srgbClr val="000000"/>
                  </a:solidFill>
                  <a:latin typeface="DM Sans Bold"/>
                </a:rPr>
                <a:t>Working well with others</a:t>
              </a:r>
            </a:p>
            <a:p>
              <a:pPr marL="755650" lvl="1" indent="-377825">
                <a:lnSpc>
                  <a:spcPts val="5565"/>
                </a:lnSpc>
                <a:buFont typeface="Arial"/>
                <a:buChar char="•"/>
              </a:pPr>
              <a:r>
                <a:rPr lang="en-US" sz="3500">
                  <a:solidFill>
                    <a:srgbClr val="000000"/>
                  </a:solidFill>
                  <a:latin typeface="DM Sans Bold"/>
                </a:rPr>
                <a:t>Being good at writing</a:t>
              </a:r>
            </a:p>
            <a:p>
              <a:pPr marL="755650" lvl="1" indent="-377825">
                <a:lnSpc>
                  <a:spcPts val="5565"/>
                </a:lnSpc>
                <a:buFont typeface="Arial"/>
                <a:buChar char="•"/>
              </a:pPr>
              <a:r>
                <a:rPr lang="en-US" sz="3500">
                  <a:solidFill>
                    <a:srgbClr val="000000"/>
                  </a:solidFill>
                  <a:latin typeface="DM Sans Bold"/>
                </a:rPr>
                <a:t>Having good IT skills</a:t>
              </a:r>
            </a:p>
          </p:txBody>
        </p:sp>
        <p:sp>
          <p:nvSpPr>
            <p:cNvPr id="9" name="TextBox 9"/>
            <p:cNvSpPr txBox="1"/>
            <p:nvPr/>
          </p:nvSpPr>
          <p:spPr>
            <a:xfrm>
              <a:off x="10599192" y="3542469"/>
              <a:ext cx="9258980" cy="4719239"/>
            </a:xfrm>
            <a:prstGeom prst="rect">
              <a:avLst/>
            </a:prstGeom>
          </p:spPr>
          <p:txBody>
            <a:bodyPr lIns="0" tIns="0" rIns="0" bIns="0" rtlCol="0" anchor="t">
              <a:spAutoFit/>
            </a:bodyPr>
            <a:lstStyle/>
            <a:p>
              <a:pPr marL="755650" lvl="1" indent="-377825">
                <a:lnSpc>
                  <a:spcPts val="5565"/>
                </a:lnSpc>
                <a:buFont typeface="Arial"/>
                <a:buChar char="•"/>
              </a:pPr>
              <a:r>
                <a:rPr lang="en-US" sz="3500">
                  <a:solidFill>
                    <a:srgbClr val="000000"/>
                  </a:solidFill>
                  <a:latin typeface="DM Sans Bold"/>
                </a:rPr>
                <a:t>Being </a:t>
              </a:r>
              <a:r>
                <a:rPr lang="en-US" sz="3500" err="1">
                  <a:solidFill>
                    <a:srgbClr val="000000"/>
                  </a:solidFill>
                  <a:latin typeface="DM Sans Bold"/>
                </a:rPr>
                <a:t>disorganised</a:t>
              </a:r>
              <a:endParaRPr lang="en-US" sz="3500">
                <a:solidFill>
                  <a:srgbClr val="000000"/>
                </a:solidFill>
                <a:latin typeface="DM Sans Bold"/>
              </a:endParaRPr>
            </a:p>
            <a:p>
              <a:pPr marL="755650" lvl="1" indent="-377825">
                <a:lnSpc>
                  <a:spcPts val="5565"/>
                </a:lnSpc>
                <a:buFont typeface="Arial"/>
                <a:buChar char="•"/>
              </a:pPr>
              <a:r>
                <a:rPr lang="en-US" sz="3500">
                  <a:solidFill>
                    <a:srgbClr val="000000"/>
                  </a:solidFill>
                  <a:latin typeface="DM Sans Bold"/>
                </a:rPr>
                <a:t>Being too focused on detail</a:t>
              </a:r>
            </a:p>
            <a:p>
              <a:pPr marL="755650" lvl="1" indent="-377825">
                <a:lnSpc>
                  <a:spcPts val="5565"/>
                </a:lnSpc>
                <a:buFont typeface="Arial"/>
                <a:buChar char="•"/>
              </a:pPr>
              <a:r>
                <a:rPr lang="en-US" sz="3500">
                  <a:solidFill>
                    <a:srgbClr val="000000"/>
                  </a:solidFill>
                  <a:latin typeface="DM Sans Bold"/>
                </a:rPr>
                <a:t>Disliking being given instructions</a:t>
              </a:r>
            </a:p>
            <a:p>
              <a:pPr marL="755650" lvl="1" indent="-377825">
                <a:lnSpc>
                  <a:spcPts val="5565"/>
                </a:lnSpc>
                <a:buFont typeface="Arial"/>
                <a:buChar char="•"/>
              </a:pPr>
              <a:r>
                <a:rPr lang="en-US" sz="3500">
                  <a:solidFill>
                    <a:srgbClr val="000000"/>
                  </a:solidFill>
                  <a:latin typeface="DM Sans Bold"/>
                </a:rPr>
                <a:t>Taking feedback personally</a:t>
              </a:r>
            </a:p>
          </p:txBody>
        </p:sp>
        <p:sp>
          <p:nvSpPr>
            <p:cNvPr id="10" name="Freeform 10"/>
            <p:cNvSpPr/>
            <p:nvPr/>
          </p:nvSpPr>
          <p:spPr>
            <a:xfrm>
              <a:off x="403653" y="474601"/>
              <a:ext cx="1544689" cy="1491462"/>
            </a:xfrm>
            <a:custGeom>
              <a:avLst/>
              <a:gdLst/>
              <a:ahLst/>
              <a:cxnLst/>
              <a:rect l="l" t="t" r="r" b="b"/>
              <a:pathLst>
                <a:path w="1544689" h="1491462">
                  <a:moveTo>
                    <a:pt x="0" y="0"/>
                  </a:moveTo>
                  <a:lnTo>
                    <a:pt x="1544689" y="0"/>
                  </a:lnTo>
                  <a:lnTo>
                    <a:pt x="1544689" y="1491462"/>
                  </a:lnTo>
                  <a:lnTo>
                    <a:pt x="0" y="1491462"/>
                  </a:lnTo>
                  <a:lnTo>
                    <a:pt x="0" y="0"/>
                  </a:lnTo>
                  <a:close/>
                </a:path>
              </a:pathLst>
            </a:custGeom>
            <a:blipFill>
              <a:blip r:embed="rId4"/>
              <a:stretch>
                <a:fillRect l="-210982" t="-59906" r="-23390" b="-186399"/>
              </a:stretch>
            </a:blipFill>
          </p:spPr>
        </p:sp>
        <p:grpSp>
          <p:nvGrpSpPr>
            <p:cNvPr id="11" name="Group 11"/>
            <p:cNvGrpSpPr/>
            <p:nvPr/>
          </p:nvGrpSpPr>
          <p:grpSpPr>
            <a:xfrm rot="-2025388">
              <a:off x="1862852" y="316736"/>
              <a:ext cx="170979" cy="470767"/>
              <a:chOff x="0" y="0"/>
              <a:chExt cx="33774" cy="92991"/>
            </a:xfrm>
          </p:grpSpPr>
          <p:sp>
            <p:nvSpPr>
              <p:cNvPr id="12" name="Freeform 12"/>
              <p:cNvSpPr/>
              <p:nvPr/>
            </p:nvSpPr>
            <p:spPr>
              <a:xfrm>
                <a:off x="0" y="0"/>
                <a:ext cx="33774" cy="92991"/>
              </a:xfrm>
              <a:custGeom>
                <a:avLst/>
                <a:gdLst/>
                <a:ahLst/>
                <a:cxnLst/>
                <a:rect l="l" t="t" r="r" b="b"/>
                <a:pathLst>
                  <a:path w="33774" h="92991">
                    <a:moveTo>
                      <a:pt x="0" y="0"/>
                    </a:moveTo>
                    <a:lnTo>
                      <a:pt x="33774" y="0"/>
                    </a:lnTo>
                    <a:lnTo>
                      <a:pt x="33774" y="92991"/>
                    </a:lnTo>
                    <a:lnTo>
                      <a:pt x="0" y="92991"/>
                    </a:lnTo>
                    <a:close/>
                  </a:path>
                </a:pathLst>
              </a:custGeom>
              <a:solidFill>
                <a:srgbClr val="00A3CC"/>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875779" y="609270"/>
              <a:ext cx="1170581"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3.</a:t>
              </a:r>
            </a:p>
          </p:txBody>
        </p:sp>
        <p:sp>
          <p:nvSpPr>
            <p:cNvPr id="15" name="TextBox 15"/>
            <p:cNvSpPr txBox="1"/>
            <p:nvPr/>
          </p:nvSpPr>
          <p:spPr>
            <a:xfrm>
              <a:off x="4046360" y="609270"/>
              <a:ext cx="15811813"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STRENGTHS AND WEAKNESSES</a:t>
              </a:r>
            </a:p>
          </p:txBody>
        </p:sp>
        <p:sp>
          <p:nvSpPr>
            <p:cNvPr id="16" name="TextBox 16"/>
            <p:cNvSpPr txBox="1"/>
            <p:nvPr/>
          </p:nvSpPr>
          <p:spPr>
            <a:xfrm>
              <a:off x="10813577" y="2692382"/>
              <a:ext cx="7628542" cy="6783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EXAMPLE WEAKNESSES</a:t>
              </a:r>
            </a:p>
          </p:txBody>
        </p:sp>
      </p:grpSp>
      <p:sp>
        <p:nvSpPr>
          <p:cNvPr id="17" name="TextBox 1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7447" y="4141471"/>
            <a:ext cx="11893106" cy="1016006"/>
            <a:chOff x="0" y="0"/>
            <a:chExt cx="15857475" cy="1354675"/>
          </a:xfrm>
        </p:grpSpPr>
        <p:grpSp>
          <p:nvGrpSpPr>
            <p:cNvPr id="3" name="Group 3"/>
            <p:cNvGrpSpPr/>
            <p:nvPr/>
          </p:nvGrpSpPr>
          <p:grpSpPr>
            <a:xfrm>
              <a:off x="0" y="458020"/>
              <a:ext cx="438635" cy="438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Get you thinking about yourself in relation to your career</a:t>
              </a:r>
            </a:p>
          </p:txBody>
        </p:sp>
      </p:grpSp>
      <p:grpSp>
        <p:nvGrpSpPr>
          <p:cNvPr id="7" name="Group 7"/>
          <p:cNvGrpSpPr/>
          <p:nvPr/>
        </p:nvGrpSpPr>
        <p:grpSpPr>
          <a:xfrm>
            <a:off x="3197447" y="5861287"/>
            <a:ext cx="11893106" cy="1016006"/>
            <a:chOff x="0" y="0"/>
            <a:chExt cx="15857475" cy="1354675"/>
          </a:xfrm>
        </p:grpSpPr>
        <p:sp>
          <p:nvSpPr>
            <p:cNvPr id="8" name="TextBox 8"/>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Give you some structure and questions to ask as you go through the next few years</a:t>
              </a:r>
            </a:p>
          </p:txBody>
        </p:sp>
        <p:grpSp>
          <p:nvGrpSpPr>
            <p:cNvPr id="9" name="Group 9"/>
            <p:cNvGrpSpPr/>
            <p:nvPr/>
          </p:nvGrpSpPr>
          <p:grpSpPr>
            <a:xfrm>
              <a:off x="0" y="458020"/>
              <a:ext cx="438635" cy="4386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 name="Group 12"/>
          <p:cNvGrpSpPr/>
          <p:nvPr/>
        </p:nvGrpSpPr>
        <p:grpSpPr>
          <a:xfrm>
            <a:off x="3197447" y="7581102"/>
            <a:ext cx="11893106" cy="1016006"/>
            <a:chOff x="0" y="0"/>
            <a:chExt cx="15857475" cy="1354675"/>
          </a:xfrm>
        </p:grpSpPr>
        <p:grpSp>
          <p:nvGrpSpPr>
            <p:cNvPr id="13" name="Group 13"/>
            <p:cNvGrpSpPr/>
            <p:nvPr/>
          </p:nvGrpSpPr>
          <p:grpSpPr>
            <a:xfrm>
              <a:off x="0" y="458020"/>
              <a:ext cx="438635" cy="43863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Reassure you that you don’t have to know everything now!</a:t>
              </a:r>
            </a:p>
          </p:txBody>
        </p:sp>
      </p:grpSp>
      <p:grpSp>
        <p:nvGrpSpPr>
          <p:cNvPr id="17" name="Group 17"/>
          <p:cNvGrpSpPr/>
          <p:nvPr/>
        </p:nvGrpSpPr>
        <p:grpSpPr>
          <a:xfrm>
            <a:off x="0" y="1028700"/>
            <a:ext cx="18288000" cy="2240068"/>
            <a:chOff x="0" y="0"/>
            <a:chExt cx="4816593" cy="589977"/>
          </a:xfrm>
        </p:grpSpPr>
        <p:sp>
          <p:nvSpPr>
            <p:cNvPr id="18" name="Freeform 18"/>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836419" y="1737975"/>
            <a:ext cx="13778462" cy="878667"/>
          </a:xfrm>
          <a:prstGeom prst="rect">
            <a:avLst/>
          </a:prstGeom>
        </p:spPr>
        <p:txBody>
          <a:bodyPr lIns="0" tIns="0" rIns="0" bIns="0" rtlCol="0" anchor="t">
            <a:spAutoFit/>
          </a:bodyPr>
          <a:lstStyle/>
          <a:p>
            <a:pPr algn="just">
              <a:lnSpc>
                <a:spcPts val="6804"/>
              </a:lnSpc>
            </a:pPr>
            <a:r>
              <a:rPr lang="en-US" sz="6186">
                <a:solidFill>
                  <a:srgbClr val="FFFFFF"/>
                </a:solidFill>
                <a:latin typeface="Lato 1 Bold"/>
              </a:rPr>
              <a:t>DISCOVER YOURSELF – OBJECTIVES</a:t>
            </a:r>
          </a:p>
        </p:txBody>
      </p:sp>
      <p:sp>
        <p:nvSpPr>
          <p:cNvPr id="21" name="TextBox 21"/>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6538" y="2305978"/>
            <a:ext cx="14794923" cy="530231"/>
            <a:chOff x="0" y="0"/>
            <a:chExt cx="19726564" cy="706975"/>
          </a:xfrm>
        </p:grpSpPr>
        <p:grpSp>
          <p:nvGrpSpPr>
            <p:cNvPr id="3" name="Group 3"/>
            <p:cNvGrpSpPr/>
            <p:nvPr/>
          </p:nvGrpSpPr>
          <p:grpSpPr>
            <a:xfrm>
              <a:off x="0" y="134170"/>
              <a:ext cx="438635" cy="438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53427" y="28575"/>
              <a:ext cx="1857313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There is no ‘right’ answer</a:t>
              </a:r>
            </a:p>
          </p:txBody>
        </p:sp>
      </p:grpSp>
      <p:grpSp>
        <p:nvGrpSpPr>
          <p:cNvPr id="7" name="Group 7"/>
          <p:cNvGrpSpPr/>
          <p:nvPr/>
        </p:nvGrpSpPr>
        <p:grpSpPr>
          <a:xfrm>
            <a:off x="1662416" y="3151250"/>
            <a:ext cx="14963169" cy="1016006"/>
            <a:chOff x="0" y="0"/>
            <a:chExt cx="19950892" cy="1354675"/>
          </a:xfrm>
        </p:grpSpPr>
        <p:grpSp>
          <p:nvGrpSpPr>
            <p:cNvPr id="8" name="Group 8"/>
            <p:cNvGrpSpPr/>
            <p:nvPr/>
          </p:nvGrpSpPr>
          <p:grpSpPr>
            <a:xfrm>
              <a:off x="0" y="343720"/>
              <a:ext cx="438635" cy="43863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53427" y="28575"/>
              <a:ext cx="18797464"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It’s okay not to have much of a clue right now (many people take years to find their way to their ‘ideal’ job)</a:t>
              </a:r>
            </a:p>
          </p:txBody>
        </p:sp>
      </p:grpSp>
      <p:grpSp>
        <p:nvGrpSpPr>
          <p:cNvPr id="12" name="Group 12"/>
          <p:cNvGrpSpPr/>
          <p:nvPr/>
        </p:nvGrpSpPr>
        <p:grpSpPr>
          <a:xfrm>
            <a:off x="1662416" y="5327569"/>
            <a:ext cx="14963169" cy="2959106"/>
            <a:chOff x="0" y="0"/>
            <a:chExt cx="19950892" cy="3945475"/>
          </a:xfrm>
        </p:grpSpPr>
        <p:grpSp>
          <p:nvGrpSpPr>
            <p:cNvPr id="13" name="Group 13"/>
            <p:cNvGrpSpPr/>
            <p:nvPr/>
          </p:nvGrpSpPr>
          <p:grpSpPr>
            <a:xfrm>
              <a:off x="0" y="319231"/>
              <a:ext cx="438635" cy="43863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153427" y="28575"/>
              <a:ext cx="18797464" cy="3916900"/>
            </a:xfrm>
            <a:prstGeom prst="rect">
              <a:avLst/>
            </a:prstGeom>
          </p:spPr>
          <p:txBody>
            <a:bodyPr lIns="0" tIns="0" rIns="0" bIns="0" rtlCol="0" anchor="t">
              <a:spAutoFit/>
            </a:bodyPr>
            <a:lstStyle/>
            <a:p>
              <a:pPr>
                <a:lnSpc>
                  <a:spcPts val="3850"/>
                </a:lnSpc>
              </a:pPr>
              <a:r>
                <a:rPr lang="en-US" sz="3500">
                  <a:solidFill>
                    <a:srgbClr val="000000"/>
                  </a:solidFill>
                  <a:latin typeface="DM Sans Bold"/>
                </a:rPr>
                <a:t>There is no ‘magical gateway’, no one single step after which everything is ‘sorted’</a:t>
              </a:r>
            </a:p>
            <a:p>
              <a:pPr marL="755753" lvl="1" indent="-377876">
                <a:lnSpc>
                  <a:spcPts val="3850"/>
                </a:lnSpc>
                <a:buFont typeface="Arial"/>
                <a:buChar char="•"/>
              </a:pPr>
              <a:r>
                <a:rPr lang="en-US" sz="3500">
                  <a:solidFill>
                    <a:srgbClr val="FF3131"/>
                  </a:solidFill>
                  <a:latin typeface="DM Sans Bold"/>
                </a:rPr>
                <a:t>Bad news</a:t>
              </a:r>
              <a:r>
                <a:rPr lang="en-US" sz="3500">
                  <a:solidFill>
                    <a:srgbClr val="000000"/>
                  </a:solidFill>
                  <a:latin typeface="DM Sans Bold"/>
                </a:rPr>
                <a:t>: you’ve got to keep working hard all through your life</a:t>
              </a:r>
            </a:p>
            <a:p>
              <a:pPr marL="755753" lvl="1" indent="-377876">
                <a:lnSpc>
                  <a:spcPts val="3850"/>
                </a:lnSpc>
                <a:buFont typeface="Arial"/>
                <a:buChar char="•"/>
              </a:pPr>
              <a:r>
                <a:rPr lang="en-US" sz="3500">
                  <a:solidFill>
                    <a:srgbClr val="009950"/>
                  </a:solidFill>
                  <a:latin typeface="DM Sans Bold"/>
                </a:rPr>
                <a:t>Good news</a:t>
              </a:r>
              <a:r>
                <a:rPr lang="en-US" sz="3500">
                  <a:solidFill>
                    <a:srgbClr val="000000"/>
                  </a:solidFill>
                  <a:latin typeface="DM Sans Bold"/>
                </a:rPr>
                <a:t>: no ‘mistake’ is the end of the world, it is never too late to change</a:t>
              </a:r>
            </a:p>
          </p:txBody>
        </p:sp>
      </p:grpSp>
      <p:grpSp>
        <p:nvGrpSpPr>
          <p:cNvPr id="17" name="Group 17"/>
          <p:cNvGrpSpPr/>
          <p:nvPr/>
        </p:nvGrpSpPr>
        <p:grpSpPr>
          <a:xfrm>
            <a:off x="1662416" y="8601716"/>
            <a:ext cx="14963169" cy="530231"/>
            <a:chOff x="0" y="0"/>
            <a:chExt cx="19950892" cy="706975"/>
          </a:xfrm>
        </p:grpSpPr>
        <p:grpSp>
          <p:nvGrpSpPr>
            <p:cNvPr id="18" name="Group 18"/>
            <p:cNvGrpSpPr/>
            <p:nvPr/>
          </p:nvGrpSpPr>
          <p:grpSpPr>
            <a:xfrm>
              <a:off x="0" y="175203"/>
              <a:ext cx="438635" cy="43863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153427" y="28575"/>
              <a:ext cx="18797464"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Many successful careers these days are ‘zig zag’, not straight line</a:t>
              </a:r>
            </a:p>
          </p:txBody>
        </p:sp>
      </p:grpSp>
      <p:sp>
        <p:nvSpPr>
          <p:cNvPr id="22" name="TextBox 22"/>
          <p:cNvSpPr txBox="1"/>
          <p:nvPr/>
        </p:nvSpPr>
        <p:spPr>
          <a:xfrm>
            <a:off x="1293086" y="1085850"/>
            <a:ext cx="14860041" cy="878667"/>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SOME KEY THINGS FOR YOU TO KNOW</a:t>
            </a:r>
          </a:p>
        </p:txBody>
      </p:sp>
      <p:sp>
        <p:nvSpPr>
          <p:cNvPr id="23" name="TextBox 23"/>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24" name="Group 24"/>
          <p:cNvGrpSpPr/>
          <p:nvPr/>
        </p:nvGrpSpPr>
        <p:grpSpPr>
          <a:xfrm>
            <a:off x="1662416" y="4482297"/>
            <a:ext cx="14963169" cy="530231"/>
            <a:chOff x="0" y="0"/>
            <a:chExt cx="19950892" cy="706975"/>
          </a:xfrm>
        </p:grpSpPr>
        <p:sp>
          <p:nvSpPr>
            <p:cNvPr id="25" name="TextBox 25"/>
            <p:cNvSpPr txBox="1"/>
            <p:nvPr/>
          </p:nvSpPr>
          <p:spPr>
            <a:xfrm>
              <a:off x="1153427" y="28575"/>
              <a:ext cx="18797464"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If you do have a good idea, it’s worth exploring it more</a:t>
              </a:r>
            </a:p>
          </p:txBody>
        </p:sp>
        <p:grpSp>
          <p:nvGrpSpPr>
            <p:cNvPr id="26" name="Group 26"/>
            <p:cNvGrpSpPr/>
            <p:nvPr/>
          </p:nvGrpSpPr>
          <p:grpSpPr>
            <a:xfrm>
              <a:off x="0" y="166740"/>
              <a:ext cx="438635" cy="43863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rot="-5400000">
            <a:off x="12155240" y="4154240"/>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58349" y="1374646"/>
            <a:ext cx="13778462" cy="878667"/>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THE VERY INTERESTING YOU</a:t>
            </a:r>
          </a:p>
        </p:txBody>
      </p:sp>
      <p:grpSp>
        <p:nvGrpSpPr>
          <p:cNvPr id="4" name="Group 4"/>
          <p:cNvGrpSpPr/>
          <p:nvPr/>
        </p:nvGrpSpPr>
        <p:grpSpPr>
          <a:xfrm>
            <a:off x="3039334" y="4127453"/>
            <a:ext cx="12016493" cy="3787060"/>
            <a:chOff x="0" y="0"/>
            <a:chExt cx="16021991" cy="5049414"/>
          </a:xfrm>
        </p:grpSpPr>
        <p:sp>
          <p:nvSpPr>
            <p:cNvPr id="5" name="TextBox 5"/>
            <p:cNvSpPr txBox="1"/>
            <p:nvPr/>
          </p:nvSpPr>
          <p:spPr>
            <a:xfrm>
              <a:off x="1216343" y="382059"/>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Your aspirations in life</a:t>
              </a:r>
            </a:p>
          </p:txBody>
        </p:sp>
        <p:sp>
          <p:nvSpPr>
            <p:cNvPr id="6" name="TextBox 6"/>
            <p:cNvSpPr txBox="1"/>
            <p:nvPr/>
          </p:nvSpPr>
          <p:spPr>
            <a:xfrm>
              <a:off x="0" y="57150"/>
              <a:ext cx="918117"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1</a:t>
              </a:r>
            </a:p>
          </p:txBody>
        </p:sp>
        <p:sp>
          <p:nvSpPr>
            <p:cNvPr id="7" name="TextBox 7"/>
            <p:cNvSpPr txBox="1"/>
            <p:nvPr/>
          </p:nvSpPr>
          <p:spPr>
            <a:xfrm>
              <a:off x="1317943" y="2199795"/>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What you enjoy doing</a:t>
              </a:r>
            </a:p>
          </p:txBody>
        </p:sp>
        <p:sp>
          <p:nvSpPr>
            <p:cNvPr id="8" name="TextBox 8"/>
            <p:cNvSpPr txBox="1"/>
            <p:nvPr/>
          </p:nvSpPr>
          <p:spPr>
            <a:xfrm>
              <a:off x="0" y="1874885"/>
              <a:ext cx="918117"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2</a:t>
              </a:r>
            </a:p>
          </p:txBody>
        </p:sp>
        <p:sp>
          <p:nvSpPr>
            <p:cNvPr id="9" name="TextBox 9"/>
            <p:cNvSpPr txBox="1"/>
            <p:nvPr/>
          </p:nvSpPr>
          <p:spPr>
            <a:xfrm>
              <a:off x="1317943" y="3956145"/>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Your strengths and weaknesses</a:t>
              </a:r>
            </a:p>
          </p:txBody>
        </p:sp>
        <p:sp>
          <p:nvSpPr>
            <p:cNvPr id="10" name="TextBox 10"/>
            <p:cNvSpPr txBox="1"/>
            <p:nvPr/>
          </p:nvSpPr>
          <p:spPr>
            <a:xfrm>
              <a:off x="0" y="3692620"/>
              <a:ext cx="918117"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3</a:t>
              </a:r>
            </a:p>
          </p:txBody>
        </p:sp>
      </p:grpSp>
      <p:sp>
        <p:nvSpPr>
          <p:cNvPr id="11" name="TextBox 11"/>
          <p:cNvSpPr txBox="1"/>
          <p:nvPr/>
        </p:nvSpPr>
        <p:spPr>
          <a:xfrm>
            <a:off x="2158349" y="2615263"/>
            <a:ext cx="15576285" cy="987425"/>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THERE ARE THREE THINGS YOU SHOULD THINK ABOUT (AND KEEP THINKING ABOUT – THE DISCOVERY JOURNEY NEVER ENDS!)</a:t>
            </a:r>
          </a:p>
        </p:txBody>
      </p:sp>
      <p:sp>
        <p:nvSpPr>
          <p:cNvPr id="12" name="TextBox 12"/>
          <p:cNvSpPr txBox="1"/>
          <p:nvPr/>
        </p:nvSpPr>
        <p:spPr>
          <a:xfrm>
            <a:off x="2158349" y="8467854"/>
            <a:ext cx="6613446" cy="501650"/>
          </a:xfrm>
          <a:prstGeom prst="rect">
            <a:avLst/>
          </a:prstGeom>
        </p:spPr>
        <p:txBody>
          <a:bodyPr lIns="0" tIns="0" rIns="0" bIns="0" rtlCol="0" anchor="t">
            <a:spAutoFit/>
          </a:bodyPr>
          <a:lstStyle/>
          <a:p>
            <a:pPr algn="ctr">
              <a:lnSpc>
                <a:spcPts val="3850"/>
              </a:lnSpc>
              <a:spcBef>
                <a:spcPct val="0"/>
              </a:spcBef>
            </a:pPr>
            <a:r>
              <a:rPr lang="en-US" sz="3500">
                <a:solidFill>
                  <a:srgbClr val="000000"/>
                </a:solidFill>
                <a:latin typeface="DM Sans Bold"/>
              </a:rPr>
              <a:t>LET’S LOOK AT EACH IN TURN...</a:t>
            </a:r>
          </a:p>
        </p:txBody>
      </p:sp>
      <p:sp>
        <p:nvSpPr>
          <p:cNvPr id="13" name="TextBox 13"/>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5857" y="1639569"/>
            <a:ext cx="8829350" cy="1763996"/>
            <a:chOff x="0" y="0"/>
            <a:chExt cx="11772466" cy="2351995"/>
          </a:xfrm>
        </p:grpSpPr>
        <p:grpSp>
          <p:nvGrpSpPr>
            <p:cNvPr id="3" name="Group 3"/>
            <p:cNvGrpSpPr/>
            <p:nvPr/>
          </p:nvGrpSpPr>
          <p:grpSpPr>
            <a:xfrm>
              <a:off x="0" y="0"/>
              <a:ext cx="2351995" cy="235199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900"/>
              </a:solidFill>
            </p:spPr>
          </p:sp>
          <p:sp>
            <p:nvSpPr>
              <p:cNvPr id="5" name="TextBox 5"/>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6" name="Freeform 6"/>
            <p:cNvSpPr/>
            <p:nvPr/>
          </p:nvSpPr>
          <p:spPr>
            <a:xfrm>
              <a:off x="483608" y="322002"/>
              <a:ext cx="1384780" cy="1707990"/>
            </a:xfrm>
            <a:custGeom>
              <a:avLst/>
              <a:gdLst/>
              <a:ahLst/>
              <a:cxnLst/>
              <a:rect l="l" t="t" r="r" b="b"/>
              <a:pathLst>
                <a:path w="1384780" h="1707990">
                  <a:moveTo>
                    <a:pt x="0" y="0"/>
                  </a:moveTo>
                  <a:lnTo>
                    <a:pt x="1384779" y="0"/>
                  </a:lnTo>
                  <a:lnTo>
                    <a:pt x="1384779" y="1707991"/>
                  </a:lnTo>
                  <a:lnTo>
                    <a:pt x="0" y="1707991"/>
                  </a:lnTo>
                  <a:lnTo>
                    <a:pt x="0" y="0"/>
                  </a:lnTo>
                  <a:close/>
                </a:path>
              </a:pathLst>
            </a:custGeom>
            <a:blipFill>
              <a:blip r:embed="rId2"/>
              <a:stretch>
                <a:fillRect l="-312273" t="-154912" r="-200716" b="-242078"/>
              </a:stretch>
            </a:blipFill>
          </p:spPr>
        </p:sp>
        <p:sp>
          <p:nvSpPr>
            <p:cNvPr id="7" name="TextBox 7"/>
            <p:cNvSpPr txBox="1"/>
            <p:nvPr/>
          </p:nvSpPr>
          <p:spPr>
            <a:xfrm>
              <a:off x="3155179" y="526176"/>
              <a:ext cx="897466"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1.</a:t>
              </a:r>
            </a:p>
          </p:txBody>
        </p:sp>
        <p:sp>
          <p:nvSpPr>
            <p:cNvPr id="8" name="TextBox 8"/>
            <p:cNvSpPr txBox="1"/>
            <p:nvPr/>
          </p:nvSpPr>
          <p:spPr>
            <a:xfrm>
              <a:off x="4325760" y="609270"/>
              <a:ext cx="7446706"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ASPIRATIONS</a:t>
              </a:r>
            </a:p>
          </p:txBody>
        </p:sp>
      </p:grpSp>
      <p:grpSp>
        <p:nvGrpSpPr>
          <p:cNvPr id="9" name="Group 9"/>
          <p:cNvGrpSpPr/>
          <p:nvPr/>
        </p:nvGrpSpPr>
        <p:grpSpPr>
          <a:xfrm>
            <a:off x="1355857" y="4121934"/>
            <a:ext cx="15576285" cy="3010230"/>
            <a:chOff x="0" y="28575"/>
            <a:chExt cx="20768380" cy="4013640"/>
          </a:xfrm>
        </p:grpSpPr>
        <p:sp>
          <p:nvSpPr>
            <p:cNvPr id="10" name="TextBox 10"/>
            <p:cNvSpPr txBox="1"/>
            <p:nvPr/>
          </p:nvSpPr>
          <p:spPr>
            <a:xfrm>
              <a:off x="0" y="28575"/>
              <a:ext cx="20768380" cy="6783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WHAT ARE YOUR ASPIRATIONS? </a:t>
              </a:r>
              <a:r>
                <a:rPr lang="en-US" sz="3500" b="1">
                  <a:solidFill>
                    <a:srgbClr val="000000"/>
                  </a:solidFill>
                  <a:ea typeface="+mn-lt"/>
                  <a:cs typeface="+mn-lt"/>
                </a:rPr>
                <a:t>WHAT DO YOU WANT IN LIFE?</a:t>
              </a:r>
            </a:p>
          </p:txBody>
        </p:sp>
        <p:sp>
          <p:nvSpPr>
            <p:cNvPr id="11" name="TextBox 11"/>
            <p:cNvSpPr txBox="1"/>
            <p:nvPr/>
          </p:nvSpPr>
          <p:spPr>
            <a:xfrm>
              <a:off x="0" y="1370543"/>
              <a:ext cx="20768380" cy="2671672"/>
            </a:xfrm>
            <a:prstGeom prst="rect">
              <a:avLst/>
            </a:prstGeom>
          </p:spPr>
          <p:txBody>
            <a:bodyPr lIns="0" tIns="0" rIns="0" bIns="0" rtlCol="0" anchor="t">
              <a:spAutoFit/>
            </a:bodyPr>
            <a:lstStyle/>
            <a:p>
              <a:pPr>
                <a:lnSpc>
                  <a:spcPts val="3850"/>
                </a:lnSpc>
              </a:pPr>
              <a:r>
                <a:rPr lang="en-US" sz="3500">
                  <a:solidFill>
                    <a:srgbClr val="000000"/>
                  </a:solidFill>
                  <a:latin typeface="DM Sans Bold"/>
                </a:rPr>
                <a:t>Understanding what you aspire to does not lead you to one option more than another, but it allows you to make better judgements about different options and whether they are good for you.</a:t>
              </a:r>
            </a:p>
            <a:p>
              <a:pPr>
                <a:lnSpc>
                  <a:spcPts val="3850"/>
                </a:lnSpc>
                <a:spcBef>
                  <a:spcPct val="0"/>
                </a:spcBef>
              </a:pPr>
              <a:endParaRPr lang="en-US" sz="3500">
                <a:solidFill>
                  <a:srgbClr val="000000"/>
                </a:solidFill>
                <a:latin typeface="DM Sans Bold"/>
              </a:endParaRPr>
            </a:p>
          </p:txBody>
        </p:sp>
      </p:grpSp>
      <p:grpSp>
        <p:nvGrpSpPr>
          <p:cNvPr id="12" name="Group 12"/>
          <p:cNvGrpSpPr/>
          <p:nvPr/>
        </p:nvGrpSpPr>
        <p:grpSpPr>
          <a:xfrm>
            <a:off x="0" y="8479564"/>
            <a:ext cx="18288000" cy="1807436"/>
            <a:chOff x="0" y="0"/>
            <a:chExt cx="4816593" cy="476033"/>
          </a:xfrm>
        </p:grpSpPr>
        <p:sp>
          <p:nvSpPr>
            <p:cNvPr id="13" name="Freeform 13"/>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45973" y="3219087"/>
            <a:ext cx="8996053" cy="1167396"/>
          </a:xfrm>
          <a:prstGeom prst="rect">
            <a:avLst/>
          </a:prstGeom>
        </p:spPr>
        <p:txBody>
          <a:bodyPr lIns="0" tIns="0" rIns="0" bIns="0" rtlCol="0" anchor="t">
            <a:spAutoFit/>
          </a:bodyPr>
          <a:lstStyle/>
          <a:p>
            <a:pPr algn="ctr">
              <a:lnSpc>
                <a:spcPts val="8976"/>
              </a:lnSpc>
            </a:pPr>
            <a:r>
              <a:rPr lang="en-US" sz="8160">
                <a:solidFill>
                  <a:srgbClr val="E76B4C"/>
                </a:solidFill>
                <a:latin typeface="Lato 1 Bold"/>
              </a:rPr>
              <a:t>ACTIVITY!</a:t>
            </a:r>
          </a:p>
        </p:txBody>
      </p:sp>
      <p:sp>
        <p:nvSpPr>
          <p:cNvPr id="6" name="TextBox 6"/>
          <p:cNvSpPr txBox="1"/>
          <p:nvPr/>
        </p:nvSpPr>
        <p:spPr>
          <a:xfrm>
            <a:off x="5406282" y="4566013"/>
            <a:ext cx="7475436" cy="2578100"/>
          </a:xfrm>
          <a:prstGeom prst="rect">
            <a:avLst/>
          </a:prstGeom>
        </p:spPr>
        <p:txBody>
          <a:bodyPr lIns="0" tIns="0" rIns="0" bIns="0" rtlCol="0" anchor="t">
            <a:spAutoFit/>
          </a:bodyPr>
          <a:lstStyle/>
          <a:p>
            <a:pPr algn="ctr">
              <a:lnSpc>
                <a:spcPts val="7000"/>
              </a:lnSpc>
            </a:pPr>
            <a:r>
              <a:rPr lang="en-US" sz="3500">
                <a:solidFill>
                  <a:srgbClr val="E76B4C"/>
                </a:solidFill>
                <a:latin typeface="DM Sans Bold"/>
              </a:rPr>
              <a:t>IN PAIRS</a:t>
            </a:r>
          </a:p>
          <a:p>
            <a:pPr marL="755651" lvl="1" indent="-377825" algn="ctr">
              <a:lnSpc>
                <a:spcPts val="7000"/>
              </a:lnSpc>
              <a:buFont typeface="Arial"/>
              <a:buChar char="•"/>
            </a:pPr>
            <a:r>
              <a:rPr lang="en-US" sz="3500">
                <a:solidFill>
                  <a:srgbClr val="E76B4C"/>
                </a:solidFill>
                <a:latin typeface="DM Sans Bold"/>
              </a:rPr>
              <a:t>Write down your aspirations</a:t>
            </a:r>
          </a:p>
          <a:p>
            <a:pPr marL="755651" lvl="1" indent="-377825" algn="ctr">
              <a:lnSpc>
                <a:spcPts val="7000"/>
              </a:lnSpc>
              <a:buFont typeface="Arial"/>
              <a:buChar char="•"/>
            </a:pPr>
            <a:r>
              <a:rPr lang="en-US" sz="3500">
                <a:solidFill>
                  <a:srgbClr val="E76B4C"/>
                </a:solidFill>
                <a:latin typeface="DM Sans Bold"/>
              </a:rPr>
              <a:t>Share with each other</a:t>
            </a:r>
          </a:p>
        </p:txBody>
      </p:sp>
      <p:sp>
        <p:nvSpPr>
          <p:cNvPr id="7" name="TextBox 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0" y="0"/>
            <a:ext cx="6132760" cy="6132760"/>
          </a:xfrm>
          <a:custGeom>
            <a:avLst/>
            <a:gdLst/>
            <a:ahLst/>
            <a:cxnLst/>
            <a:rect l="l" t="t" r="r" b="b"/>
            <a:pathLst>
              <a:path w="6132760" h="6132760">
                <a:moveTo>
                  <a:pt x="0" y="0"/>
                </a:moveTo>
                <a:lnTo>
                  <a:pt x="6132760" y="0"/>
                </a:lnTo>
                <a:lnTo>
                  <a:pt x="6132760" y="6132760"/>
                </a:lnTo>
                <a:lnTo>
                  <a:pt x="0" y="6132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262045" y="2189607"/>
            <a:ext cx="1763996" cy="1763996"/>
            <a:chOff x="0" y="0"/>
            <a:chExt cx="2351995" cy="2351995"/>
          </a:xfrm>
        </p:grpSpPr>
        <p:grpSp>
          <p:nvGrpSpPr>
            <p:cNvPr id="4" name="Group 4"/>
            <p:cNvGrpSpPr/>
            <p:nvPr/>
          </p:nvGrpSpPr>
          <p:grpSpPr>
            <a:xfrm>
              <a:off x="0" y="0"/>
              <a:ext cx="2351995" cy="235199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900"/>
              </a:solidFill>
            </p:spPr>
          </p:sp>
          <p:sp>
            <p:nvSpPr>
              <p:cNvPr id="6" name="TextBox 6"/>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7" name="Freeform 7"/>
            <p:cNvSpPr/>
            <p:nvPr/>
          </p:nvSpPr>
          <p:spPr>
            <a:xfrm>
              <a:off x="483608" y="322002"/>
              <a:ext cx="1384780" cy="1707990"/>
            </a:xfrm>
            <a:custGeom>
              <a:avLst/>
              <a:gdLst/>
              <a:ahLst/>
              <a:cxnLst/>
              <a:rect l="l" t="t" r="r" b="b"/>
              <a:pathLst>
                <a:path w="1384780" h="1707990">
                  <a:moveTo>
                    <a:pt x="0" y="0"/>
                  </a:moveTo>
                  <a:lnTo>
                    <a:pt x="1384779" y="0"/>
                  </a:lnTo>
                  <a:lnTo>
                    <a:pt x="1384779" y="1707991"/>
                  </a:lnTo>
                  <a:lnTo>
                    <a:pt x="0" y="1707991"/>
                  </a:lnTo>
                  <a:lnTo>
                    <a:pt x="0" y="0"/>
                  </a:lnTo>
                  <a:close/>
                </a:path>
              </a:pathLst>
            </a:custGeom>
            <a:blipFill>
              <a:blip r:embed="rId4"/>
              <a:stretch>
                <a:fillRect l="-312273" t="-154912" r="-200716" b="-242078"/>
              </a:stretch>
            </a:blipFill>
          </p:spPr>
        </p:sp>
      </p:grpSp>
      <p:sp>
        <p:nvSpPr>
          <p:cNvPr id="8" name="TextBox 8"/>
          <p:cNvSpPr txBox="1"/>
          <p:nvPr/>
        </p:nvSpPr>
        <p:spPr>
          <a:xfrm>
            <a:off x="4498729" y="2598526"/>
            <a:ext cx="673099" cy="1003308"/>
          </a:xfrm>
          <a:prstGeom prst="rect">
            <a:avLst/>
          </a:prstGeom>
        </p:spPr>
        <p:txBody>
          <a:bodyPr lIns="0" tIns="0" rIns="0" bIns="0" rtlCol="0" anchor="t">
            <a:spAutoFit/>
          </a:bodyPr>
          <a:lstStyle/>
          <a:p>
            <a:pPr>
              <a:lnSpc>
                <a:spcPts val="7700"/>
              </a:lnSpc>
            </a:pPr>
            <a:r>
              <a:rPr lang="en-US" sz="7000">
                <a:solidFill>
                  <a:srgbClr val="E76B4C"/>
                </a:solidFill>
                <a:latin typeface="DM Sans Bold"/>
              </a:rPr>
              <a:t>1.</a:t>
            </a:r>
          </a:p>
        </p:txBody>
      </p:sp>
      <p:sp>
        <p:nvSpPr>
          <p:cNvPr id="9" name="TextBox 9"/>
          <p:cNvSpPr txBox="1"/>
          <p:nvPr/>
        </p:nvSpPr>
        <p:spPr>
          <a:xfrm>
            <a:off x="5376665" y="2660847"/>
            <a:ext cx="5585030" cy="878667"/>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ASPIRATIONS</a:t>
            </a:r>
          </a:p>
        </p:txBody>
      </p:sp>
      <p:sp>
        <p:nvSpPr>
          <p:cNvPr id="10" name="TextBox 10"/>
          <p:cNvSpPr txBox="1"/>
          <p:nvPr/>
        </p:nvSpPr>
        <p:spPr>
          <a:xfrm>
            <a:off x="4026042" y="4372703"/>
            <a:ext cx="7308214" cy="501650"/>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OTHER ASPIRATIONS COULD BE...</a:t>
            </a:r>
          </a:p>
        </p:txBody>
      </p:sp>
      <p:grpSp>
        <p:nvGrpSpPr>
          <p:cNvPr id="11" name="Group 11"/>
          <p:cNvGrpSpPr/>
          <p:nvPr/>
        </p:nvGrpSpPr>
        <p:grpSpPr>
          <a:xfrm>
            <a:off x="4340884" y="5451372"/>
            <a:ext cx="11685071" cy="2646021"/>
            <a:chOff x="0" y="0"/>
            <a:chExt cx="15580094" cy="3528029"/>
          </a:xfrm>
        </p:grpSpPr>
        <p:sp>
          <p:nvSpPr>
            <p:cNvPr id="12" name="TextBox 12"/>
            <p:cNvSpPr txBox="1"/>
            <p:nvPr/>
          </p:nvSpPr>
          <p:spPr>
            <a:xfrm>
              <a:off x="0" y="-133350"/>
              <a:ext cx="8102409" cy="3661379"/>
            </a:xfrm>
            <a:prstGeom prst="rect">
              <a:avLst/>
            </a:prstGeom>
          </p:spPr>
          <p:txBody>
            <a:bodyPr lIns="0" tIns="0" rIns="0" bIns="0" rtlCol="0" anchor="t">
              <a:spAutoFit/>
            </a:bodyPr>
            <a:lstStyle/>
            <a:p>
              <a:pPr marL="755753" lvl="1" indent="-377876">
                <a:lnSpc>
                  <a:spcPts val="5565"/>
                </a:lnSpc>
                <a:buFont typeface="Arial"/>
                <a:buChar char="•"/>
              </a:pPr>
              <a:r>
                <a:rPr lang="en-US" sz="3500">
                  <a:solidFill>
                    <a:srgbClr val="000000"/>
                  </a:solidFill>
                  <a:latin typeface="DM Sans Bold"/>
                </a:rPr>
                <a:t>Recognition</a:t>
              </a:r>
            </a:p>
            <a:p>
              <a:pPr marL="755753" lvl="1" indent="-377876">
                <a:lnSpc>
                  <a:spcPts val="5565"/>
                </a:lnSpc>
                <a:buFont typeface="Arial"/>
                <a:buChar char="•"/>
              </a:pPr>
              <a:r>
                <a:rPr lang="en-US" sz="3500">
                  <a:solidFill>
                    <a:srgbClr val="000000"/>
                  </a:solidFill>
                  <a:latin typeface="DM Sans Bold"/>
                </a:rPr>
                <a:t>Helping others</a:t>
              </a:r>
            </a:p>
            <a:p>
              <a:pPr marL="755753" lvl="1" indent="-377876">
                <a:lnSpc>
                  <a:spcPts val="5565"/>
                </a:lnSpc>
                <a:buFont typeface="Arial"/>
                <a:buChar char="•"/>
              </a:pPr>
              <a:r>
                <a:rPr lang="en-US" sz="3500">
                  <a:solidFill>
                    <a:srgbClr val="000000"/>
                  </a:solidFill>
                  <a:latin typeface="DM Sans Bold"/>
                </a:rPr>
                <a:t>Status</a:t>
              </a:r>
            </a:p>
            <a:p>
              <a:pPr marL="755753" lvl="1" indent="-377876">
                <a:lnSpc>
                  <a:spcPts val="5565"/>
                </a:lnSpc>
                <a:buFont typeface="Arial"/>
                <a:buChar char="•"/>
              </a:pPr>
              <a:r>
                <a:rPr lang="en-US" sz="3500">
                  <a:solidFill>
                    <a:srgbClr val="000000"/>
                  </a:solidFill>
                  <a:latin typeface="DM Sans Bold"/>
                </a:rPr>
                <a:t>Money</a:t>
              </a:r>
            </a:p>
          </p:txBody>
        </p:sp>
        <p:sp>
          <p:nvSpPr>
            <p:cNvPr id="13" name="TextBox 13"/>
            <p:cNvSpPr txBox="1"/>
            <p:nvPr/>
          </p:nvSpPr>
          <p:spPr>
            <a:xfrm>
              <a:off x="7637514" y="-66675"/>
              <a:ext cx="7942580" cy="2424642"/>
            </a:xfrm>
            <a:prstGeom prst="rect">
              <a:avLst/>
            </a:prstGeom>
          </p:spPr>
          <p:txBody>
            <a:bodyPr lIns="0" tIns="0" rIns="0" bIns="0" rtlCol="0" anchor="t">
              <a:spAutoFit/>
            </a:bodyPr>
            <a:lstStyle/>
            <a:p>
              <a:pPr marL="755649" lvl="1" indent="-377824">
                <a:lnSpc>
                  <a:spcPts val="4899"/>
                </a:lnSpc>
                <a:buFont typeface="Arial"/>
                <a:buChar char="•"/>
              </a:pPr>
              <a:r>
                <a:rPr lang="en-US" sz="3499">
                  <a:solidFill>
                    <a:srgbClr val="000000"/>
                  </a:solidFill>
                  <a:latin typeface="DM Sans Bold"/>
                </a:rPr>
                <a:t>A great family life</a:t>
              </a:r>
            </a:p>
            <a:p>
              <a:pPr marL="755649" lvl="1" indent="-377824">
                <a:lnSpc>
                  <a:spcPts val="4899"/>
                </a:lnSpc>
                <a:buFont typeface="Arial"/>
                <a:buChar char="•"/>
              </a:pPr>
              <a:r>
                <a:rPr lang="en-US" sz="3499">
                  <a:solidFill>
                    <a:srgbClr val="000000"/>
                  </a:solidFill>
                  <a:latin typeface="DM Sans Bold"/>
                </a:rPr>
                <a:t>A life that isn’t stressful </a:t>
              </a:r>
            </a:p>
            <a:p>
              <a:pPr marL="755649" lvl="1" indent="-377824">
                <a:lnSpc>
                  <a:spcPts val="4899"/>
                </a:lnSpc>
                <a:buFont typeface="Arial"/>
                <a:buChar char="•"/>
              </a:pPr>
              <a:r>
                <a:rPr lang="en-US" sz="3499">
                  <a:solidFill>
                    <a:srgbClr val="000000"/>
                  </a:solidFill>
                  <a:latin typeface="DM Sans Bold"/>
                </a:rPr>
                <a:t>A life that’s exciting</a:t>
              </a:r>
            </a:p>
          </p:txBody>
        </p:sp>
      </p:grpSp>
      <p:sp>
        <p:nvSpPr>
          <p:cNvPr id="14" name="TextBox 14"/>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616865">
            <a:off x="16416273" y="-4022925"/>
            <a:ext cx="3398072" cy="33980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6A7">
                <a:alpha val="53725"/>
              </a:srgbClr>
            </a:solidFill>
          </p:spPr>
        </p:sp>
        <p:sp>
          <p:nvSpPr>
            <p:cNvPr id="4" name="TextBox 4"/>
            <p:cNvSpPr txBox="1"/>
            <p:nvPr/>
          </p:nvSpPr>
          <p:spPr>
            <a:xfrm>
              <a:off x="76200" y="57150"/>
              <a:ext cx="660400" cy="679450"/>
            </a:xfrm>
            <a:prstGeom prst="rect">
              <a:avLst/>
            </a:prstGeom>
          </p:spPr>
          <p:txBody>
            <a:bodyPr lIns="152161" tIns="152161" rIns="152161" bIns="152161" rtlCol="0" anchor="ctr"/>
            <a:lstStyle/>
            <a:p>
              <a:pPr algn="ctr">
                <a:lnSpc>
                  <a:spcPts val="1341"/>
                </a:lnSpc>
              </a:pPr>
              <a:endParaRPr/>
            </a:p>
          </p:txBody>
        </p:sp>
      </p:grpSp>
      <p:grpSp>
        <p:nvGrpSpPr>
          <p:cNvPr id="5" name="Group 5"/>
          <p:cNvGrpSpPr/>
          <p:nvPr/>
        </p:nvGrpSpPr>
        <p:grpSpPr>
          <a:xfrm>
            <a:off x="1355857" y="1731793"/>
            <a:ext cx="10741742" cy="1763996"/>
            <a:chOff x="0" y="0"/>
            <a:chExt cx="14322322" cy="2351995"/>
          </a:xfrm>
        </p:grpSpPr>
        <p:sp>
          <p:nvSpPr>
            <p:cNvPr id="6" name="TextBox 6"/>
            <p:cNvSpPr txBox="1"/>
            <p:nvPr/>
          </p:nvSpPr>
          <p:spPr>
            <a:xfrm>
              <a:off x="3155179" y="526176"/>
              <a:ext cx="1170581"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2.</a:t>
              </a:r>
            </a:p>
          </p:txBody>
        </p:sp>
        <p:grpSp>
          <p:nvGrpSpPr>
            <p:cNvPr id="7" name="Group 7"/>
            <p:cNvGrpSpPr/>
            <p:nvPr/>
          </p:nvGrpSpPr>
          <p:grpSpPr>
            <a:xfrm>
              <a:off x="0" y="0"/>
              <a:ext cx="2351995" cy="23519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3A8A"/>
              </a:solidFill>
            </p:spPr>
          </p:sp>
          <p:sp>
            <p:nvSpPr>
              <p:cNvPr id="9" name="TextBox 9"/>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10" name="Freeform 10"/>
            <p:cNvSpPr/>
            <p:nvPr/>
          </p:nvSpPr>
          <p:spPr>
            <a:xfrm>
              <a:off x="584236" y="273539"/>
              <a:ext cx="1183523" cy="1804917"/>
            </a:xfrm>
            <a:custGeom>
              <a:avLst/>
              <a:gdLst/>
              <a:ahLst/>
              <a:cxnLst/>
              <a:rect l="l" t="t" r="r" b="b"/>
              <a:pathLst>
                <a:path w="1183523" h="1804917">
                  <a:moveTo>
                    <a:pt x="0" y="0"/>
                  </a:moveTo>
                  <a:lnTo>
                    <a:pt x="1183523" y="0"/>
                  </a:lnTo>
                  <a:lnTo>
                    <a:pt x="1183523" y="1804917"/>
                  </a:lnTo>
                  <a:lnTo>
                    <a:pt x="0" y="1804917"/>
                  </a:lnTo>
                  <a:lnTo>
                    <a:pt x="0" y="0"/>
                  </a:lnTo>
                  <a:close/>
                </a:path>
              </a:pathLst>
            </a:custGeom>
            <a:blipFill>
              <a:blip r:embed="rId2"/>
              <a:stretch>
                <a:fillRect l="-334759" t="-56688" r="-332368" b="-346333"/>
              </a:stretch>
            </a:blipFill>
          </p:spPr>
        </p:sp>
        <p:sp>
          <p:nvSpPr>
            <p:cNvPr id="11" name="TextBox 11"/>
            <p:cNvSpPr txBox="1"/>
            <p:nvPr/>
          </p:nvSpPr>
          <p:spPr>
            <a:xfrm>
              <a:off x="4440060" y="609270"/>
              <a:ext cx="9882262"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WHAT YOU ENJOY</a:t>
              </a:r>
            </a:p>
          </p:txBody>
        </p:sp>
      </p:grpSp>
      <p:grpSp>
        <p:nvGrpSpPr>
          <p:cNvPr id="12" name="Group 12"/>
          <p:cNvGrpSpPr/>
          <p:nvPr/>
        </p:nvGrpSpPr>
        <p:grpSpPr>
          <a:xfrm>
            <a:off x="1355857" y="4214159"/>
            <a:ext cx="15576285" cy="2995867"/>
            <a:chOff x="0" y="28575"/>
            <a:chExt cx="20768380" cy="3994489"/>
          </a:xfrm>
        </p:grpSpPr>
        <p:sp>
          <p:nvSpPr>
            <p:cNvPr id="13" name="TextBox 13"/>
            <p:cNvSpPr txBox="1"/>
            <p:nvPr/>
          </p:nvSpPr>
          <p:spPr>
            <a:xfrm>
              <a:off x="0" y="28575"/>
              <a:ext cx="20768380" cy="13260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WHAT DO YOU ENJOY DOING? WHAT DO YOU FIND REWARDING TO DO? WHAT ARE YOU HAPPY DOING?</a:t>
              </a:r>
            </a:p>
          </p:txBody>
        </p:sp>
        <p:sp>
          <p:nvSpPr>
            <p:cNvPr id="14" name="TextBox 14"/>
            <p:cNvSpPr txBox="1"/>
            <p:nvPr/>
          </p:nvSpPr>
          <p:spPr>
            <a:xfrm>
              <a:off x="0" y="2018242"/>
              <a:ext cx="20768380" cy="200482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Again, knowing this does not mean you should go for one option rather than another, but it will help you to understand which options could be right for you and why.</a:t>
              </a:r>
            </a:p>
          </p:txBody>
        </p:sp>
      </p:grpSp>
      <p:grpSp>
        <p:nvGrpSpPr>
          <p:cNvPr id="15" name="Group 15"/>
          <p:cNvGrpSpPr/>
          <p:nvPr/>
        </p:nvGrpSpPr>
        <p:grpSpPr>
          <a:xfrm>
            <a:off x="0" y="8479564"/>
            <a:ext cx="18288000" cy="1807436"/>
            <a:chOff x="0" y="0"/>
            <a:chExt cx="4816593" cy="476033"/>
          </a:xfrm>
        </p:grpSpPr>
        <p:sp>
          <p:nvSpPr>
            <p:cNvPr id="16" name="Freeform 16"/>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6" name="TextBox 6"/>
          <p:cNvSpPr txBox="1"/>
          <p:nvPr/>
        </p:nvSpPr>
        <p:spPr>
          <a:xfrm>
            <a:off x="4645973" y="3219087"/>
            <a:ext cx="8996053" cy="1167396"/>
          </a:xfrm>
          <a:prstGeom prst="rect">
            <a:avLst/>
          </a:prstGeom>
        </p:spPr>
        <p:txBody>
          <a:bodyPr lIns="0" tIns="0" rIns="0" bIns="0" rtlCol="0" anchor="t">
            <a:spAutoFit/>
          </a:bodyPr>
          <a:lstStyle/>
          <a:p>
            <a:pPr algn="ctr">
              <a:lnSpc>
                <a:spcPts val="8976"/>
              </a:lnSpc>
            </a:pPr>
            <a:r>
              <a:rPr lang="en-US" sz="8160">
                <a:solidFill>
                  <a:srgbClr val="E76B4C"/>
                </a:solidFill>
                <a:latin typeface="Lato 1 Bold"/>
              </a:rPr>
              <a:t>ACTIVITY!</a:t>
            </a:r>
          </a:p>
        </p:txBody>
      </p:sp>
      <p:sp>
        <p:nvSpPr>
          <p:cNvPr id="7" name="TextBox 7"/>
          <p:cNvSpPr txBox="1"/>
          <p:nvPr/>
        </p:nvSpPr>
        <p:spPr>
          <a:xfrm>
            <a:off x="5406282" y="4566013"/>
            <a:ext cx="7475436" cy="2578100"/>
          </a:xfrm>
          <a:prstGeom prst="rect">
            <a:avLst/>
          </a:prstGeom>
        </p:spPr>
        <p:txBody>
          <a:bodyPr lIns="0" tIns="0" rIns="0" bIns="0" rtlCol="0" anchor="t">
            <a:spAutoFit/>
          </a:bodyPr>
          <a:lstStyle/>
          <a:p>
            <a:pPr algn="ctr">
              <a:lnSpc>
                <a:spcPts val="7000"/>
              </a:lnSpc>
            </a:pPr>
            <a:r>
              <a:rPr lang="en-US" sz="3500">
                <a:solidFill>
                  <a:srgbClr val="E76B4C"/>
                </a:solidFill>
                <a:latin typeface="DM Sans Bold"/>
              </a:rPr>
              <a:t>IN PAIRS</a:t>
            </a:r>
          </a:p>
          <a:p>
            <a:pPr marL="755651" lvl="1" indent="-377825" algn="ctr">
              <a:lnSpc>
                <a:spcPts val="7000"/>
              </a:lnSpc>
              <a:buFont typeface="Arial"/>
              <a:buChar char="•"/>
            </a:pPr>
            <a:r>
              <a:rPr lang="en-US" sz="3500">
                <a:solidFill>
                  <a:srgbClr val="E76B4C"/>
                </a:solidFill>
                <a:latin typeface="DM Sans Bold"/>
              </a:rPr>
              <a:t>Write down what you enjoy</a:t>
            </a:r>
          </a:p>
          <a:p>
            <a:pPr marL="755651" lvl="1" indent="-377825" algn="ctr">
              <a:lnSpc>
                <a:spcPts val="7000"/>
              </a:lnSpc>
              <a:buFont typeface="Arial"/>
              <a:buChar char="•"/>
            </a:pPr>
            <a:r>
              <a:rPr lang="en-US" sz="3500">
                <a:solidFill>
                  <a:srgbClr val="E76B4C"/>
                </a:solidFill>
                <a:latin typeface="DM Sans Bold"/>
              </a:rPr>
              <a:t>Share with each other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80d8e1-7617-4db4-8f6f-14b93fd884f8" xsi:nil="true"/>
    <lcf76f155ced4ddcb4097134ff3c332f xmlns="ecc45cc2-b35f-49bb-8827-9da2e326d2c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FE14A96462E4FA8AAD0FE42D14267" ma:contentTypeVersion="13" ma:contentTypeDescription="Create a new document." ma:contentTypeScope="" ma:versionID="e3d1ac33337c949fd3f86edf252c1e78">
  <xsd:schema xmlns:xsd="http://www.w3.org/2001/XMLSchema" xmlns:xs="http://www.w3.org/2001/XMLSchema" xmlns:p="http://schemas.microsoft.com/office/2006/metadata/properties" xmlns:ns2="ecc45cc2-b35f-49bb-8827-9da2e326d2cf" xmlns:ns3="7a80d8e1-7617-4db4-8f6f-14b93fd884f8" targetNamespace="http://schemas.microsoft.com/office/2006/metadata/properties" ma:root="true" ma:fieldsID="7e3d600cd6fe3a845133f7bbb791efe1" ns2:_="" ns3:_="">
    <xsd:import namespace="ecc45cc2-b35f-49bb-8827-9da2e326d2cf"/>
    <xsd:import namespace="7a80d8e1-7617-4db4-8f6f-14b93fd884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45cc2-b35f-49bb-8827-9da2e326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302cd5-cec6-4c8e-a909-d7833702115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0d8e1-7617-4db4-8f6f-14b93fd884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cf336f-3680-471f-89e2-d127f5cd186d}" ma:internalName="TaxCatchAll" ma:showField="CatchAllData" ma:web="7a80d8e1-7617-4db4-8f6f-14b93fd884f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F9F73-8CDA-4361-8E24-E650B26830DA}">
  <ds:schemaRefs>
    <ds:schemaRef ds:uri="7a80d8e1-7617-4db4-8f6f-14b93fd884f8"/>
    <ds:schemaRef ds:uri="ecc45cc2-b35f-49bb-8827-9da2e326d2c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85EEFF-0148-45D9-B392-20AF4FBDC872}">
  <ds:schemaRefs>
    <ds:schemaRef ds:uri="http://schemas.microsoft.com/sharepoint/v3/contenttype/forms"/>
  </ds:schemaRefs>
</ds:datastoreItem>
</file>

<file path=customXml/itemProps3.xml><?xml version="1.0" encoding="utf-8"?>
<ds:datastoreItem xmlns:ds="http://schemas.openxmlformats.org/officeDocument/2006/customXml" ds:itemID="{3B6B4DC8-9F93-48A1-B0C2-BB2CAFB3C362}">
  <ds:schemaRefs>
    <ds:schemaRef ds:uri="7a80d8e1-7617-4db4-8f6f-14b93fd884f8"/>
    <ds:schemaRef ds:uri="ecc45cc2-b35f-49bb-8827-9da2e326d2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Lesson Plan 1 - Presentation Copy</dc:title>
  <cp:revision>1</cp:revision>
  <dcterms:created xsi:type="dcterms:W3CDTF">2006-08-16T00:00:00Z</dcterms:created>
  <dcterms:modified xsi:type="dcterms:W3CDTF">2023-10-12T11:13:32Z</dcterms:modified>
  <dc:identifier>DAFv1hsgSAQ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0x010100738FE14A96462E4FA8AAD0FE42D14267</vt:lpwstr>
  </property>
  <property fmtid="{D5CDD505-2E9C-101B-9397-08002B2CF9AE}" pid="3" name="MediaServiceImageTags">
    <vt:lpwstr/>
  </property>
</Properties>
</file>